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embeddedFontLst>
    <p:embeddedFont>
      <p:font typeface="Oswald" pitchFamily="2" charset="77"/>
      <p:regular r:id="rId49"/>
      <p:bold r:id="rId50"/>
    </p:embeddedFont>
    <p:embeddedFont>
      <p:font typeface="Oswald Medium" pitchFamily="2" charset="77"/>
      <p:regular r:id="rId51"/>
      <p:bold r:id="rId52"/>
    </p:embeddedFont>
    <p:embeddedFont>
      <p:font typeface="Oswald SemiBold" pitchFamily="2" charset="77"/>
      <p:regular r:id="rId53"/>
      <p:bold r:id="rId54"/>
    </p:embeddedFont>
    <p:embeddedFont>
      <p:font typeface="PT Sans Narrow" panose="020B0506020203020204" pitchFamily="34" charset="77"/>
      <p:regular r:id="rId55"/>
      <p:bold r:id="rId56"/>
    </p:embeddedFont>
    <p:embeddedFont>
      <p:font typeface="Source Code Pro" panose="020B0509030403020204" pitchFamily="49" charset="77"/>
      <p:regular r:id="rId57"/>
      <p:bold r:id="rId58"/>
    </p:embeddedFont>
    <p:embeddedFont>
      <p:font typeface="Trebuchet MS" panose="020B0703020202090204" pitchFamily="34" charset="0"/>
      <p:regular r:id="rId59"/>
      <p:bold r:id="rId60"/>
      <p:italic r:id="rId61"/>
      <p:boldItalic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7679ED-D307-48BB-896B-8AB950FAFD23}">
  <a:tblStyle styleId="{6A7679ED-D307-48BB-896B-8AB950FAFD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43"/>
  </p:normalViewPr>
  <p:slideViewPr>
    <p:cSldViewPr snapToGrid="0">
      <p:cViewPr varScale="1">
        <p:scale>
          <a:sx n="155" d="100"/>
          <a:sy n="155" d="100"/>
        </p:scale>
        <p:origin x="200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fd0ab1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fd0ab1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a425ee2a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a425ee2a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6e3cf1291_3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6e3cf1291_3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7e00355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7e00355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46e7c4bbc5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46e7c4bbc5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7e003559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7e003559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7e003559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47e003559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8fd0ab17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8fd0ab17b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47e003559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47e003559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6e7c4bbc5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6e7c4bbc5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bb7303f5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bb7303f5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This, to a large extent, helps us to ﬁltering the shifts residing in the same cluster, which is probably not triggered by anomalies.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6e3cf1291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6e3cf1291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6e7c4bbc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6e7c4bbc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6e7c4bbc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6e7c4bbc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8fd0ab17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8fd0ab17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8fd0ab17b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8fd0ab17b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46e7c4bbc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46e7c4bbc5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6e7c4bbc5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46e7c4bbc5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46e7c4bbc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46e7c4bbc5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6e7c4bbc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6e7c4bbc5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6e7c4bbc5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6e7c4bbc5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6e7c4bbc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6e7c4bbc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e3cf1291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6e3cf1291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46e7c4bbc5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46e7c4bbc5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6e7c4bbc5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6e7c4bbc5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46e7c4bbc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46e7c4bbc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46e7c4bbc5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46e7c4bbc5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a425ee2a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a425ee2a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4a425ee2a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4a425ee2a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4a425ee2a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4a425ee2a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46e7c4bbc5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46e7c4bbc5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46e7c4bbc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46e7c4bbc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58fd0ab17b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58fd0ab17b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a425ee2a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a425ee2a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46e7c4bbc5_0_3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46e7c4bbc5_0_3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4a425ee2a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4a425ee2a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This, to a large extent, helps us to ﬁltering the shifts residing in the same cluster, which is probably not triggered by anomalies.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46e3cf1291_3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46e3cf1291_3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46e7c4bbc5_0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46e7c4bbc5_0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it is not very clear about what an Internet Anomaly actually is.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Is this methodology works in other country? - Europe?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CDN may shift differently among different domains.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What would anycast CDN do when anomalies happen?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if the proposed method fails to work on the biggest CDNs, the proposed approach may be limited.</a:t>
            </a:r>
            <a:br>
              <a:rPr lang="zh-CN"/>
            </a:b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58fd0ab17b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58fd0ab17b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8fd0ab17b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8fd0ab17b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8fd0ab17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58fd0ab17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6e3cf1291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6e3cf1291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e3cf1291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e3cf1291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6e3cf1291_3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6e3cf1291_3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6e7c4bbc5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6e7c4bbc5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6e3cf1291_3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6e3cf1291_3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布局">
  <p:cSld name="AUTOLAYOUT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61" name="Google Shape;61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685175" y="2731725"/>
            <a:ext cx="61200" cy="145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/>
          <p:nvPr/>
        </p:nvSpPr>
        <p:spPr>
          <a:xfrm>
            <a:off x="4197150" y="2213975"/>
            <a:ext cx="749700" cy="44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0" y="2055450"/>
            <a:ext cx="9144000" cy="38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ctrTitle" idx="4294967295"/>
          </p:nvPr>
        </p:nvSpPr>
        <p:spPr>
          <a:xfrm>
            <a:off x="461025" y="279150"/>
            <a:ext cx="8282400" cy="16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rgbClr val="434343"/>
                </a:solidFill>
              </a:rPr>
              <a:t>Perceiving Internet Anomalies via CDN Replica Shifts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461025" y="2630513"/>
            <a:ext cx="82824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u="sng">
                <a:solidFill>
                  <a:srgbClr val="434343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Yihao Jia</a:t>
            </a:r>
            <a:r>
              <a:rPr lang="zh-CN" sz="3600">
                <a:solidFill>
                  <a:srgbClr val="434343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, </a:t>
            </a:r>
            <a:r>
              <a:rPr lang="zh-CN" sz="36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Aleksandar Kuzmanovic</a:t>
            </a:r>
            <a:endParaRPr sz="360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4294967295"/>
          </p:nvPr>
        </p:nvSpPr>
        <p:spPr>
          <a:xfrm>
            <a:off x="2087775" y="3397925"/>
            <a:ext cx="5028900" cy="11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Tsinghua University</a:t>
            </a:r>
            <a:endParaRPr sz="24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rPr>
              <a:t> Northwestern University</a:t>
            </a:r>
            <a:endParaRPr sz="2400">
              <a:solidFill>
                <a:schemeClr val="dk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450" y="3495038"/>
            <a:ext cx="825600" cy="8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5049" y="3495025"/>
            <a:ext cx="825600" cy="8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/>
          <p:nvPr/>
        </p:nvSpPr>
        <p:spPr>
          <a:xfrm>
            <a:off x="2087775" y="4341550"/>
            <a:ext cx="5028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42424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INFOCOM’19 Paris </a:t>
            </a:r>
            <a:endParaRPr sz="2400">
              <a:solidFill>
                <a:srgbClr val="42424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00" y="2138375"/>
            <a:ext cx="7777174" cy="29289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>
            <a:spLocks noGrp="1"/>
          </p:cNvSpPr>
          <p:nvPr>
            <p:ph type="title" idx="4294967295"/>
          </p:nvPr>
        </p:nvSpPr>
        <p:spPr>
          <a:xfrm>
            <a:off x="384500" y="427100"/>
            <a:ext cx="4098600" cy="14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b="1"/>
              <a:t>How replica shifts imply anomalies?</a:t>
            </a:r>
            <a:endParaRPr sz="4000" b="1"/>
          </a:p>
        </p:txBody>
      </p:sp>
      <p:sp>
        <p:nvSpPr>
          <p:cNvPr id="300" name="Google Shape;300;p23"/>
          <p:cNvSpPr/>
          <p:nvPr/>
        </p:nvSpPr>
        <p:spPr>
          <a:xfrm>
            <a:off x="4906200" y="1898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"/>
          <p:cNvSpPr/>
          <p:nvPr/>
        </p:nvSpPr>
        <p:spPr>
          <a:xfrm>
            <a:off x="4906200" y="8162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"/>
          <p:cNvSpPr/>
          <p:nvPr/>
        </p:nvSpPr>
        <p:spPr>
          <a:xfrm>
            <a:off x="4906200" y="14426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3"/>
          <p:cNvSpPr/>
          <p:nvPr/>
        </p:nvSpPr>
        <p:spPr>
          <a:xfrm>
            <a:off x="6206400" y="1898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highlight>
                  <a:srgbClr val="D9D9D9"/>
                </a:highlight>
                <a:latin typeface="Oswald"/>
                <a:ea typeface="Oswald"/>
                <a:cs typeface="Oswald"/>
                <a:sym typeface="Oswald"/>
              </a:rPr>
              <a:t>INSIDER</a:t>
            </a:r>
            <a:endParaRPr sz="2400" b="1">
              <a:solidFill>
                <a:schemeClr val="dk2"/>
              </a:solidFill>
              <a:highlight>
                <a:srgbClr val="D9D9D9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4" name="Google Shape;304;p23"/>
          <p:cNvSpPr/>
          <p:nvPr/>
        </p:nvSpPr>
        <p:spPr>
          <a:xfrm>
            <a:off x="6206400" y="8162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internal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6206400" y="1442600"/>
            <a:ext cx="13002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external</a:t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7506600" y="189800"/>
            <a:ext cx="14424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highlight>
                  <a:srgbClr val="D9D9D9"/>
                </a:highlight>
                <a:latin typeface="Oswald"/>
                <a:ea typeface="Oswald"/>
                <a:cs typeface="Oswald"/>
                <a:sym typeface="Oswald"/>
              </a:rPr>
              <a:t>OUTSIDER</a:t>
            </a:r>
            <a:endParaRPr sz="2400">
              <a:highlight>
                <a:srgbClr val="D9D9D9"/>
              </a:highlight>
            </a:endParaRPr>
          </a:p>
        </p:txBody>
      </p:sp>
      <p:sp>
        <p:nvSpPr>
          <p:cNvPr id="307" name="Google Shape;307;p23"/>
          <p:cNvSpPr/>
          <p:nvPr/>
        </p:nvSpPr>
        <p:spPr>
          <a:xfrm>
            <a:off x="7506600" y="816200"/>
            <a:ext cx="14424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conventional</a:t>
            </a:r>
            <a:endParaRPr/>
          </a:p>
        </p:txBody>
      </p:sp>
      <p:sp>
        <p:nvSpPr>
          <p:cNvPr id="308" name="Google Shape;308;p23"/>
          <p:cNvSpPr/>
          <p:nvPr/>
        </p:nvSpPr>
        <p:spPr>
          <a:xfrm>
            <a:off x="7506600" y="1442600"/>
            <a:ext cx="1442400" cy="62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exceptional</a:t>
            </a:r>
            <a:endParaRPr/>
          </a:p>
        </p:txBody>
      </p:sp>
      <p:cxnSp>
        <p:nvCxnSpPr>
          <p:cNvPr id="309" name="Google Shape;309;p23"/>
          <p:cNvCxnSpPr/>
          <p:nvPr/>
        </p:nvCxnSpPr>
        <p:spPr>
          <a:xfrm rot="10800000" flipH="1">
            <a:off x="5524150" y="972950"/>
            <a:ext cx="322800" cy="312900"/>
          </a:xfrm>
          <a:prstGeom prst="curvedConnector3">
            <a:avLst>
              <a:gd name="adj1" fmla="val -114653"/>
            </a:avLst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310" name="Google Shape;310;p23"/>
          <p:cNvCxnSpPr/>
          <p:nvPr/>
        </p:nvCxnSpPr>
        <p:spPr>
          <a:xfrm rot="10800000" flipH="1">
            <a:off x="5524150" y="1618825"/>
            <a:ext cx="322800" cy="312900"/>
          </a:xfrm>
          <a:prstGeom prst="curvedConnector3">
            <a:avLst>
              <a:gd name="adj1" fmla="val -114653"/>
            </a:avLst>
          </a:prstGeom>
          <a:noFill/>
          <a:ln w="38100" cap="flat" cmpd="sng">
            <a:solidFill>
              <a:srgbClr val="674EA7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311" name="Google Shape;3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752" y="275900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52" y="3444375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702" y="230430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2676" y="358195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2624" y="3320875"/>
            <a:ext cx="276225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3"/>
          <p:cNvCxnSpPr>
            <a:endCxn id="312" idx="0"/>
          </p:cNvCxnSpPr>
          <p:nvPr/>
        </p:nvCxnSpPr>
        <p:spPr>
          <a:xfrm flipH="1">
            <a:off x="5033826" y="2836575"/>
            <a:ext cx="621900" cy="607800"/>
          </a:xfrm>
          <a:prstGeom prst="curvedConnector2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317" name="Google Shape;317;p23"/>
          <p:cNvCxnSpPr>
            <a:stCxn id="313" idx="3"/>
            <a:endCxn id="314" idx="0"/>
          </p:cNvCxnSpPr>
          <p:nvPr/>
        </p:nvCxnSpPr>
        <p:spPr>
          <a:xfrm>
            <a:off x="6020649" y="2414000"/>
            <a:ext cx="1427400" cy="1167900"/>
          </a:xfrm>
          <a:prstGeom prst="curvedConnector2">
            <a:avLst/>
          </a:prstGeom>
          <a:noFill/>
          <a:ln w="38100" cap="flat" cmpd="sng">
            <a:solidFill>
              <a:srgbClr val="674EA7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318" name="Google Shape;318;p23"/>
          <p:cNvCxnSpPr>
            <a:stCxn id="312" idx="3"/>
            <a:endCxn id="313" idx="3"/>
          </p:cNvCxnSpPr>
          <p:nvPr/>
        </p:nvCxnSpPr>
        <p:spPr>
          <a:xfrm rot="10800000" flipH="1">
            <a:off x="5149299" y="2414075"/>
            <a:ext cx="871500" cy="1140000"/>
          </a:xfrm>
          <a:prstGeom prst="curvedConnector3">
            <a:avLst>
              <a:gd name="adj1" fmla="val 127306"/>
            </a:avLst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What drives a replica shift?</a:t>
            </a:r>
            <a:endParaRPr b="1"/>
          </a:p>
        </p:txBody>
      </p:sp>
      <p:pic>
        <p:nvPicPr>
          <p:cNvPr id="324" name="Google Shape;3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5988"/>
            <a:ext cx="8839201" cy="3102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4600" y="4208650"/>
            <a:ext cx="1021975" cy="6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3700" y="4208650"/>
            <a:ext cx="850086" cy="6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The exceptional shifts</a:t>
            </a:r>
            <a:endParaRPr b="1"/>
          </a:p>
        </p:txBody>
      </p:sp>
      <p:sp>
        <p:nvSpPr>
          <p:cNvPr id="332" name="Google Shape;332;p25"/>
          <p:cNvSpPr txBox="1">
            <a:spLocks noGrp="1"/>
          </p:cNvSpPr>
          <p:nvPr>
            <p:ph type="title"/>
          </p:nvPr>
        </p:nvSpPr>
        <p:spPr>
          <a:xfrm>
            <a:off x="311700" y="1461700"/>
            <a:ext cx="2696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Regional</a:t>
            </a:r>
            <a:r>
              <a:rPr lang="zh-CN" sz="2400" b="1"/>
              <a:t> shifts</a:t>
            </a:r>
            <a:endParaRPr sz="2400" b="1"/>
          </a:p>
        </p:txBody>
      </p:sp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464100" y="3474675"/>
            <a:ext cx="2696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1"/>
                </a:solidFill>
              </a:rPr>
              <a:t>Occasional</a:t>
            </a:r>
            <a:r>
              <a:rPr lang="zh-CN" sz="2400" b="1"/>
              <a:t> shifts</a:t>
            </a:r>
            <a:endParaRPr sz="2400" b="1"/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4391700" y="1556325"/>
            <a:ext cx="4196700" cy="13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if the users are mapped to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latin typeface="Oswald"/>
                <a:ea typeface="Oswald"/>
                <a:cs typeface="Oswald"/>
                <a:sym typeface="Oswald"/>
              </a:rPr>
              <a:t>a different region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than the one they reside in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5" name="Google Shape;335;p25"/>
          <p:cNvSpPr/>
          <p:nvPr/>
        </p:nvSpPr>
        <p:spPr>
          <a:xfrm>
            <a:off x="673300" y="2116638"/>
            <a:ext cx="34737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Spatially exceptional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336" name="Google Shape;336;p25"/>
          <p:cNvCxnSpPr/>
          <p:nvPr/>
        </p:nvCxnSpPr>
        <p:spPr>
          <a:xfrm>
            <a:off x="1" y="3169874"/>
            <a:ext cx="915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337" name="Google Shape;337;p25"/>
          <p:cNvSpPr/>
          <p:nvPr/>
        </p:nvSpPr>
        <p:spPr>
          <a:xfrm>
            <a:off x="740575" y="4093850"/>
            <a:ext cx="34737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Temporally exceptional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4277825" y="3406425"/>
            <a:ext cx="49410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if the users are mapped to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latin typeface="Oswald"/>
                <a:ea typeface="Oswald"/>
                <a:cs typeface="Oswald"/>
                <a:sym typeface="Oswald"/>
              </a:rPr>
              <a:t>an “alien” replica 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that rarely, if ever, showed up for the particular users.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9" name="Google Shape;339;p25"/>
          <p:cNvSpPr/>
          <p:nvPr/>
        </p:nvSpPr>
        <p:spPr>
          <a:xfrm>
            <a:off x="0" y="2956425"/>
            <a:ext cx="9157800" cy="42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"/>
          <p:cNvSpPr txBox="1">
            <a:spLocks noGrp="1"/>
          </p:cNvSpPr>
          <p:nvPr>
            <p:ph type="title" idx="4294967295"/>
          </p:nvPr>
        </p:nvSpPr>
        <p:spPr>
          <a:xfrm>
            <a:off x="0" y="1544250"/>
            <a:ext cx="9144000" cy="2055000"/>
          </a:xfrm>
          <a:prstGeom prst="rect">
            <a:avLst/>
          </a:prstGeom>
          <a:solidFill>
            <a:srgbClr val="E81B63">
              <a:alpha val="965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FFFF"/>
                </a:solidFill>
              </a:rPr>
              <a:t>Focus on the </a:t>
            </a:r>
            <a:r>
              <a:rPr lang="zh-CN" sz="4800" b="1" u="sng">
                <a:solidFill>
                  <a:srgbClr val="FFFFFF"/>
                </a:solidFill>
              </a:rPr>
              <a:t>DNS-based</a:t>
            </a:r>
            <a:r>
              <a:rPr lang="zh-CN" sz="3600" b="1">
                <a:solidFill>
                  <a:srgbClr val="FFFFFF"/>
                </a:solidFill>
              </a:rPr>
              <a:t> CDN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51" name="Google Shape;351;p27"/>
          <p:cNvSpPr txBox="1">
            <a:spLocks noGrp="1"/>
          </p:cNvSpPr>
          <p:nvPr>
            <p:ph type="title" idx="4294967295"/>
          </p:nvPr>
        </p:nvSpPr>
        <p:spPr>
          <a:xfrm>
            <a:off x="950850" y="3653850"/>
            <a:ext cx="72423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Explore it as an </a:t>
            </a:r>
            <a:r>
              <a:rPr lang="zh-CN" sz="2400" b="1">
                <a:solidFill>
                  <a:schemeClr val="dk1"/>
                </a:solidFill>
              </a:rPr>
              <a:t>Outsider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352" name="Google Shape;352;p27"/>
          <p:cNvSpPr txBox="1">
            <a:spLocks noGrp="1"/>
          </p:cNvSpPr>
          <p:nvPr>
            <p:ph type="title" idx="4294967295"/>
          </p:nvPr>
        </p:nvSpPr>
        <p:spPr>
          <a:xfrm>
            <a:off x="950850" y="380425"/>
            <a:ext cx="72423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Discover the </a:t>
            </a:r>
            <a:r>
              <a:rPr lang="zh-CN" sz="2400" b="1">
                <a:solidFill>
                  <a:srgbClr val="E81B63"/>
                </a:solidFill>
              </a:rPr>
              <a:t>DNS behavior</a:t>
            </a:r>
            <a:r>
              <a:rPr lang="zh-CN" sz="2400" b="1"/>
              <a:t> of CDNs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The ECS option </a:t>
            </a:r>
            <a:r>
              <a:rPr lang="zh-CN"/>
              <a:t>(Background)</a:t>
            </a:r>
            <a:endParaRPr b="1"/>
          </a:p>
        </p:txBody>
      </p:sp>
      <p:sp>
        <p:nvSpPr>
          <p:cNvPr id="358" name="Google Shape;358;p28"/>
          <p:cNvSpPr txBox="1">
            <a:spLocks noGrp="1"/>
          </p:cNvSpPr>
          <p:nvPr>
            <p:ph type="title"/>
          </p:nvPr>
        </p:nvSpPr>
        <p:spPr>
          <a:xfrm>
            <a:off x="311700" y="1461700"/>
            <a:ext cx="5894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 b="1"/>
              <a:t>What is ECS?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59" name="Google Shape;359;p28"/>
          <p:cNvSpPr txBox="1">
            <a:spLocks noGrp="1"/>
          </p:cNvSpPr>
          <p:nvPr>
            <p:ph type="title"/>
          </p:nvPr>
        </p:nvSpPr>
        <p:spPr>
          <a:xfrm>
            <a:off x="311700" y="2515613"/>
            <a:ext cx="5894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 b="1"/>
              <a:t>The ECS prevalence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60" name="Google Shape;360;p28"/>
          <p:cNvSpPr txBox="1">
            <a:spLocks noGrp="1"/>
          </p:cNvSpPr>
          <p:nvPr>
            <p:ph type="body" idx="1"/>
          </p:nvPr>
        </p:nvSpPr>
        <p:spPr>
          <a:xfrm>
            <a:off x="740575" y="1889450"/>
            <a:ext cx="79065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Elient Subnet Option: a DNS option that carry accurate user location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1" name="Google Shape;361;p28"/>
          <p:cNvSpPr txBox="1">
            <a:spLocks noGrp="1"/>
          </p:cNvSpPr>
          <p:nvPr>
            <p:ph type="body" idx="1"/>
          </p:nvPr>
        </p:nvSpPr>
        <p:spPr>
          <a:xfrm>
            <a:off x="740575" y="3075125"/>
            <a:ext cx="84033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the prevalence of public DNS resolver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mapping accuracy (public resolver &amp; Authoritative DNS)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311688" y="3940488"/>
            <a:ext cx="5894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 b="1"/>
              <a:t>Why ECS Valuable?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740563" y="4347600"/>
            <a:ext cx="79065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DNS behavior can be remotely monitored from a single machine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How we measure</a:t>
            </a:r>
            <a:endParaRPr b="1"/>
          </a:p>
        </p:txBody>
      </p:sp>
      <p:sp>
        <p:nvSpPr>
          <p:cNvPr id="369" name="Google Shape;369;p29"/>
          <p:cNvSpPr txBox="1">
            <a:spLocks noGrp="1"/>
          </p:cNvSpPr>
          <p:nvPr>
            <p:ph type="title"/>
          </p:nvPr>
        </p:nvSpPr>
        <p:spPr>
          <a:xfrm>
            <a:off x="311700" y="2760975"/>
            <a:ext cx="5894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 b="1"/>
              <a:t>What CDN should we choose?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880450" y="3273420"/>
            <a:ext cx="41865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DNS-based, ECS enable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507" y="1251049"/>
            <a:ext cx="6604524" cy="55947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9"/>
          <p:cNvSpPr/>
          <p:nvPr/>
        </p:nvSpPr>
        <p:spPr>
          <a:xfrm>
            <a:off x="3355082" y="1251049"/>
            <a:ext cx="966900" cy="520500"/>
          </a:xfrm>
          <a:prstGeom prst="flowChartAlternateProcess">
            <a:avLst/>
          </a:prstGeom>
          <a:noFill/>
          <a:ln w="38100" cap="flat" cmpd="sng">
            <a:solidFill>
              <a:srgbClr val="E81B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"/>
          <p:cNvSpPr/>
          <p:nvPr/>
        </p:nvSpPr>
        <p:spPr>
          <a:xfrm>
            <a:off x="4500648" y="1251049"/>
            <a:ext cx="1042800" cy="520500"/>
          </a:xfrm>
          <a:prstGeom prst="flowChartAlternateProcess">
            <a:avLst/>
          </a:prstGeom>
          <a:noFill/>
          <a:ln w="38100" cap="flat" cmpd="sng">
            <a:solidFill>
              <a:srgbClr val="E81B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9"/>
          <p:cNvSpPr txBox="1">
            <a:spLocks noGrp="1"/>
          </p:cNvSpPr>
          <p:nvPr>
            <p:ph type="body" idx="1"/>
          </p:nvPr>
        </p:nvSpPr>
        <p:spPr>
          <a:xfrm>
            <a:off x="1390500" y="1756000"/>
            <a:ext cx="6770700" cy="8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u="sng">
                <a:latin typeface="Oswald"/>
                <a:ea typeface="Oswald"/>
                <a:cs typeface="Oswald"/>
                <a:sym typeface="Oswald"/>
              </a:rPr>
              <a:t>using ECS option to carry IP of any networks</a:t>
            </a:r>
            <a:endParaRPr sz="2400" u="sng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5" name="Google Shape;375;p29"/>
          <p:cNvSpPr/>
          <p:nvPr/>
        </p:nvSpPr>
        <p:spPr>
          <a:xfrm>
            <a:off x="4896725" y="1691264"/>
            <a:ext cx="370500" cy="4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9"/>
          <p:cNvSpPr txBox="1">
            <a:spLocks noGrp="1"/>
          </p:cNvSpPr>
          <p:nvPr>
            <p:ph type="title"/>
          </p:nvPr>
        </p:nvSpPr>
        <p:spPr>
          <a:xfrm>
            <a:off x="311700" y="3864300"/>
            <a:ext cx="5894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CN" sz="2400" b="1"/>
              <a:t>Which domain we select for each CDN?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77" name="Google Shape;377;p29"/>
          <p:cNvSpPr txBox="1">
            <a:spLocks noGrp="1"/>
          </p:cNvSpPr>
          <p:nvPr>
            <p:ph type="body" idx="1"/>
          </p:nvPr>
        </p:nvSpPr>
        <p:spPr>
          <a:xfrm>
            <a:off x="1165800" y="4423800"/>
            <a:ext cx="6103500" cy="4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Domains that CONSTANTLY serve abundant trafﬁc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" name="Google Shape;382;p30"/>
          <p:cNvGraphicFramePr/>
          <p:nvPr/>
        </p:nvGraphicFramePr>
        <p:xfrm>
          <a:off x="271525" y="92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{6A7679ED-D307-48BB-896B-8AB950FAFD23}</a:tableStyleId>
              </a:tblPr>
              <a:tblGrid>
                <a:gridCol w="197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Domain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ECS enable?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How we measure?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Akamai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apple.com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No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u="sng">
                          <a:latin typeface="Oswald"/>
                          <a:ea typeface="Oswald"/>
                          <a:cs typeface="Oswald"/>
                          <a:sym typeface="Oswald"/>
                        </a:rPr>
                        <a:t>1000</a:t>
                      </a: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U.S. public resolvers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Google Cloud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android.com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Yes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u="sng">
                          <a:latin typeface="Oswald"/>
                          <a:ea typeface="Oswald"/>
                          <a:cs typeface="Oswald"/>
                          <a:sym typeface="Oswald"/>
                        </a:rPr>
                        <a:t>1</a:t>
                      </a: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Self-built resolvers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(ECS-enable)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[1000 public resolver IPs]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Fastly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imgur.com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Incapsula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t-mobile.com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 b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 Cloudfront</a:t>
                      </a:r>
                      <a:endParaRPr sz="24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2400">
                          <a:latin typeface="Oswald"/>
                          <a:ea typeface="Oswald"/>
                          <a:cs typeface="Oswald"/>
                          <a:sym typeface="Oswald"/>
                        </a:rPr>
                        <a:t>zillow.com</a:t>
                      </a: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rgbClr val="B7B7B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rgbClr val="B7B7B7"/>
                </a:solidFill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solidFill>
                <a:srgbClr val="B7B7B7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How to claim the shift...</a:t>
            </a:r>
            <a:endParaRPr b="1"/>
          </a:p>
        </p:txBody>
      </p:sp>
      <p:sp>
        <p:nvSpPr>
          <p:cNvPr id="394" name="Google Shape;394;p32"/>
          <p:cNvSpPr txBox="1">
            <a:spLocks noGrp="1"/>
          </p:cNvSpPr>
          <p:nvPr>
            <p:ph type="title"/>
          </p:nvPr>
        </p:nvSpPr>
        <p:spPr>
          <a:xfrm>
            <a:off x="584640" y="2960675"/>
            <a:ext cx="12636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u="sng">
                <a:latin typeface="Trebuchet MS"/>
                <a:ea typeface="Trebuchet MS"/>
                <a:cs typeface="Trebuchet MS"/>
                <a:sym typeface="Trebuchet MS"/>
              </a:rPr>
              <a:t>5.5.5.5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95" name="Google Shape;395;p32"/>
          <p:cNvSpPr txBox="1">
            <a:spLocks noGrp="1"/>
          </p:cNvSpPr>
          <p:nvPr>
            <p:ph type="body" idx="1"/>
          </p:nvPr>
        </p:nvSpPr>
        <p:spPr>
          <a:xfrm>
            <a:off x="142350" y="4185700"/>
            <a:ext cx="90018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➔"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/24 is the longest preﬁx that can be routed by BGP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➔"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shifts within the same /24 reside in the same cluster, and share the same routes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2506352" y="2467750"/>
            <a:ext cx="14562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u="sng">
                <a:latin typeface="Trebuchet MS"/>
                <a:ea typeface="Trebuchet MS"/>
                <a:cs typeface="Trebuchet MS"/>
                <a:sym typeface="Trebuchet MS"/>
              </a:rPr>
              <a:t>5.5.10.5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97" name="Google Shape;397;p32"/>
          <p:cNvSpPr txBox="1">
            <a:spLocks noGrp="1"/>
          </p:cNvSpPr>
          <p:nvPr>
            <p:ph type="title"/>
          </p:nvPr>
        </p:nvSpPr>
        <p:spPr>
          <a:xfrm>
            <a:off x="2506352" y="3482200"/>
            <a:ext cx="15342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u="sng">
                <a:latin typeface="Trebuchet MS"/>
                <a:ea typeface="Trebuchet MS"/>
                <a:cs typeface="Trebuchet MS"/>
                <a:sym typeface="Trebuchet MS"/>
              </a:rPr>
              <a:t>5.5.5.10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98" name="Google Shape;398;p32"/>
          <p:cNvSpPr/>
          <p:nvPr/>
        </p:nvSpPr>
        <p:spPr>
          <a:xfrm rot="-8225955">
            <a:off x="1991977" y="2705337"/>
            <a:ext cx="370631" cy="4079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 rot="-2574045" flipH="1">
            <a:off x="1991977" y="3427262"/>
            <a:ext cx="370631" cy="4079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0" name="Google Shape;4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945" y="2497648"/>
            <a:ext cx="499675" cy="4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200" y="3595348"/>
            <a:ext cx="333175" cy="33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8650" y="2497650"/>
            <a:ext cx="3666289" cy="14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7502" y="2582199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9727" y="2768274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9653" y="3092525"/>
            <a:ext cx="230947" cy="2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2"/>
          <p:cNvSpPr/>
          <p:nvPr/>
        </p:nvSpPr>
        <p:spPr>
          <a:xfrm>
            <a:off x="3760050" y="1467675"/>
            <a:ext cx="1623900" cy="638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Shift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7" name="Google Shape;407;p32"/>
          <p:cNvSpPr txBox="1">
            <a:spLocks noGrp="1"/>
          </p:cNvSpPr>
          <p:nvPr>
            <p:ph type="title"/>
          </p:nvPr>
        </p:nvSpPr>
        <p:spPr>
          <a:xfrm>
            <a:off x="462800" y="1343025"/>
            <a:ext cx="34290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replica assigned to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another cluster</a:t>
            </a:r>
            <a:endParaRPr sz="2400" b="1"/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5208000" y="1357975"/>
            <a:ext cx="3666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replica’s IPs vary  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beyond the /24 space</a:t>
            </a:r>
            <a:endParaRPr sz="2400" b="1"/>
          </a:p>
        </p:txBody>
      </p:sp>
      <p:sp>
        <p:nvSpPr>
          <p:cNvPr id="409" name="Google Shape;409;p32"/>
          <p:cNvSpPr/>
          <p:nvPr/>
        </p:nvSpPr>
        <p:spPr>
          <a:xfrm>
            <a:off x="0" y="2325879"/>
            <a:ext cx="9144000" cy="12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 idx="4294967295"/>
          </p:nvPr>
        </p:nvSpPr>
        <p:spPr>
          <a:xfrm>
            <a:off x="2479450" y="255025"/>
            <a:ext cx="6031200" cy="10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 b="1"/>
              <a:t>network anomalies </a:t>
            </a:r>
            <a:endParaRPr sz="4200" b="1"/>
          </a:p>
        </p:txBody>
      </p:sp>
      <p:sp>
        <p:nvSpPr>
          <p:cNvPr id="205" name="Google Shape;205;p15"/>
          <p:cNvSpPr/>
          <p:nvPr/>
        </p:nvSpPr>
        <p:spPr>
          <a:xfrm>
            <a:off x="549650" y="386836"/>
            <a:ext cx="1866900" cy="75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Side A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549650" y="4038015"/>
            <a:ext cx="1866900" cy="755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Side B</a:t>
            </a:r>
            <a:endParaRPr sz="30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0" y="1351150"/>
            <a:ext cx="9144000" cy="38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0" y="3345500"/>
            <a:ext cx="9144000" cy="38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title" idx="4294967295"/>
          </p:nvPr>
        </p:nvSpPr>
        <p:spPr>
          <a:xfrm>
            <a:off x="2593600" y="3953575"/>
            <a:ext cx="6031200" cy="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 b="1"/>
              <a:t>CDN replica shift</a:t>
            </a:r>
            <a:endParaRPr sz="4200" b="1"/>
          </a:p>
        </p:txBody>
      </p:sp>
      <p:sp>
        <p:nvSpPr>
          <p:cNvPr id="210" name="Google Shape;210;p15"/>
          <p:cNvSpPr/>
          <p:nvPr/>
        </p:nvSpPr>
        <p:spPr>
          <a:xfrm>
            <a:off x="4331000" y="2823800"/>
            <a:ext cx="749700" cy="44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 rot="10800000">
            <a:off x="4331000" y="1810750"/>
            <a:ext cx="749700" cy="445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351" y="1861848"/>
            <a:ext cx="749700" cy="1356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Replica shift frequency</a:t>
            </a:r>
            <a:endParaRPr b="1"/>
          </a:p>
        </p:txBody>
      </p:sp>
      <p:pic>
        <p:nvPicPr>
          <p:cNvPr id="415" name="Google Shape;4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000" y="372497"/>
            <a:ext cx="4751124" cy="451140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311700" y="2843875"/>
            <a:ext cx="4751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Google&gt;Akamai&gt;Amazon&gt;Fastly&gt;Incapsula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7" name="Google Shape;417;p33"/>
          <p:cNvSpPr txBox="1">
            <a:spLocks noGrp="1"/>
          </p:cNvSpPr>
          <p:nvPr>
            <p:ph type="body" idx="1"/>
          </p:nvPr>
        </p:nvSpPr>
        <p:spPr>
          <a:xfrm>
            <a:off x="311700" y="1106000"/>
            <a:ext cx="30699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u="sng">
                <a:latin typeface="PT Sans Narrow"/>
                <a:ea typeface="PT Sans Narrow"/>
                <a:cs typeface="PT Sans Narrow"/>
                <a:sym typeface="PT Sans Narrow"/>
              </a:rPr>
              <a:t>Dampling rate: 20s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u="sng">
                <a:latin typeface="PT Sans Narrow"/>
                <a:ea typeface="PT Sans Narrow"/>
                <a:cs typeface="PT Sans Narrow"/>
                <a:sym typeface="PT Sans Narrow"/>
              </a:rPr>
              <a:t>Data period: Jun. 2018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18" name="Google Shape;418;p33"/>
          <p:cNvSpPr/>
          <p:nvPr/>
        </p:nvSpPr>
        <p:spPr>
          <a:xfrm>
            <a:off x="311700" y="2344075"/>
            <a:ext cx="17097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Frequency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9" name="Google Shape;419;p33"/>
          <p:cNvSpPr/>
          <p:nvPr/>
        </p:nvSpPr>
        <p:spPr>
          <a:xfrm>
            <a:off x="311700" y="3612175"/>
            <a:ext cx="17097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Dynamism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20" name="Google Shape;420;p33"/>
          <p:cNvSpPr txBox="1">
            <a:spLocks noGrp="1"/>
          </p:cNvSpPr>
          <p:nvPr>
            <p:ph type="body" idx="1"/>
          </p:nvPr>
        </p:nvSpPr>
        <p:spPr>
          <a:xfrm>
            <a:off x="311700" y="4181400"/>
            <a:ext cx="4751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Akamai &amp; Amazon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shift</a:t>
            </a:r>
            <a:r>
              <a:rPr lang="zh-CN" sz="2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more </a:t>
            </a:r>
            <a:r>
              <a:rPr lang="zh-CN" sz="2200" u="sng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frequently</a:t>
            </a:r>
            <a:r>
              <a:rPr lang="zh-CN" sz="22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during daytime than overnight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50" y="154100"/>
            <a:ext cx="4512951" cy="48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4"/>
          <p:cNvSpPr txBox="1">
            <a:spLocks noGrp="1"/>
          </p:cNvSpPr>
          <p:nvPr>
            <p:ph type="title"/>
          </p:nvPr>
        </p:nvSpPr>
        <p:spPr>
          <a:xfrm>
            <a:off x="311700" y="448700"/>
            <a:ext cx="4015800" cy="11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Regular replica quantity </a:t>
            </a:r>
            <a:endParaRPr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across networks</a:t>
            </a:r>
            <a:endParaRPr b="1"/>
          </a:p>
        </p:txBody>
      </p:sp>
      <p:sp>
        <p:nvSpPr>
          <p:cNvPr id="427" name="Google Shape;427;p34"/>
          <p:cNvSpPr txBox="1">
            <a:spLocks noGrp="1"/>
          </p:cNvSpPr>
          <p:nvPr>
            <p:ph type="body" idx="1"/>
          </p:nvPr>
        </p:nvSpPr>
        <p:spPr>
          <a:xfrm>
            <a:off x="169450" y="2372450"/>
            <a:ext cx="4461600" cy="1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Google, Akamai, Amazon show an </a:t>
            </a:r>
            <a:r>
              <a:rPr lang="zh-C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afﬂuent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quantity in assigning replicas to networks, </a:t>
            </a:r>
            <a:r>
              <a:rPr lang="zh-CN" sz="2200" u="sng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far beyond</a:t>
            </a:r>
            <a:r>
              <a:rPr lang="zh-CN" sz="2200" u="sng">
                <a:latin typeface="Oswald"/>
                <a:ea typeface="Oswald"/>
                <a:cs typeface="Oswald"/>
                <a:sym typeface="Oswald"/>
              </a:rPr>
              <a:t> that in Incapsula and Fastly</a:t>
            </a:r>
            <a:endParaRPr sz="2200" u="sng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How to claim the exceptional shift...</a:t>
            </a:r>
            <a:endParaRPr b="1"/>
          </a:p>
        </p:txBody>
      </p:sp>
      <p:sp>
        <p:nvSpPr>
          <p:cNvPr id="433" name="Google Shape;433;p35"/>
          <p:cNvSpPr txBox="1">
            <a:spLocks noGrp="1"/>
          </p:cNvSpPr>
          <p:nvPr>
            <p:ph type="title"/>
          </p:nvPr>
        </p:nvSpPr>
        <p:spPr>
          <a:xfrm>
            <a:off x="0" y="3150350"/>
            <a:ext cx="9144000" cy="199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FFFFFF"/>
                </a:solidFill>
              </a:rPr>
              <a:t>2. For a speciﬁc network, if a returned replica that outside the base, we call it the exception shift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434" name="Google Shape;434;p35"/>
          <p:cNvSpPr txBox="1">
            <a:spLocks noGrp="1"/>
          </p:cNvSpPr>
          <p:nvPr>
            <p:ph type="title"/>
          </p:nvPr>
        </p:nvSpPr>
        <p:spPr>
          <a:xfrm>
            <a:off x="552600" y="1536438"/>
            <a:ext cx="8038800" cy="15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zh-CN" b="1"/>
              <a:t>For any kind of exceptional shift, we collect it’s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chemeClr val="dk1"/>
                </a:solidFill>
              </a:rPr>
              <a:t>base replica</a:t>
            </a:r>
            <a:endParaRPr sz="4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How to claim the exceptional shift...</a:t>
            </a:r>
            <a:endParaRPr b="1"/>
          </a:p>
        </p:txBody>
      </p:sp>
      <p:sp>
        <p:nvSpPr>
          <p:cNvPr id="440" name="Google Shape;440;p36"/>
          <p:cNvSpPr txBox="1"/>
          <p:nvPr/>
        </p:nvSpPr>
        <p:spPr>
          <a:xfrm>
            <a:off x="477550" y="1664800"/>
            <a:ext cx="2696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reginal</a:t>
            </a:r>
            <a:r>
              <a:rPr lang="zh-CN" sz="2400" b="1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 shift</a:t>
            </a:r>
            <a:endParaRPr sz="2400" b="1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1" name="Google Shape;441;p36"/>
          <p:cNvSpPr txBox="1"/>
          <p:nvPr/>
        </p:nvSpPr>
        <p:spPr>
          <a:xfrm>
            <a:off x="311700" y="3749950"/>
            <a:ext cx="2577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E06666"/>
                </a:solidFill>
                <a:latin typeface="Oswald"/>
                <a:ea typeface="Oswald"/>
                <a:cs typeface="Oswald"/>
                <a:sym typeface="Oswald"/>
              </a:rPr>
              <a:t>Occasional </a:t>
            </a:r>
            <a:r>
              <a:rPr lang="zh-CN"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shifts</a:t>
            </a:r>
            <a:endParaRPr sz="2400"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3705125" y="1340650"/>
            <a:ext cx="5067300" cy="123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replicas that collected in U.S., Canada, Mexico</a:t>
            </a:r>
            <a:endParaRPr sz="2400" b="1">
              <a:solidFill>
                <a:srgbClr val="424242"/>
              </a:solidFill>
              <a:latin typeface="Hei"/>
              <a:ea typeface="Hei"/>
              <a:cs typeface="Hei"/>
              <a:sym typeface="Hei"/>
            </a:endParaRPr>
          </a:p>
        </p:txBody>
      </p:sp>
      <p:cxnSp>
        <p:nvCxnSpPr>
          <p:cNvPr id="443" name="Google Shape;443;p36"/>
          <p:cNvCxnSpPr/>
          <p:nvPr/>
        </p:nvCxnSpPr>
        <p:spPr>
          <a:xfrm>
            <a:off x="1" y="3169874"/>
            <a:ext cx="9157800" cy="0"/>
          </a:xfrm>
          <a:prstGeom prst="straightConnector1">
            <a:avLst/>
          </a:prstGeom>
          <a:noFill/>
          <a:ln w="28575" cap="flat" cmpd="sng">
            <a:solidFill>
              <a:srgbClr val="42424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444" name="Google Shape;444;p36"/>
          <p:cNvSpPr/>
          <p:nvPr/>
        </p:nvSpPr>
        <p:spPr>
          <a:xfrm>
            <a:off x="0" y="2764323"/>
            <a:ext cx="9157800" cy="648000"/>
          </a:xfrm>
          <a:prstGeom prst="rect">
            <a:avLst/>
          </a:prstGeom>
          <a:solidFill>
            <a:srgbClr val="E81B63">
              <a:alpha val="9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 new replica that outside the base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3756250" y="3596700"/>
            <a:ext cx="5067300" cy="123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replicas that collected in June</a:t>
            </a:r>
            <a:endParaRPr sz="2400" b="1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3966375" y="1999250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6"/>
          <p:cNvSpPr/>
          <p:nvPr/>
        </p:nvSpPr>
        <p:spPr>
          <a:xfrm>
            <a:off x="4380900" y="2219450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6"/>
          <p:cNvSpPr/>
          <p:nvPr/>
        </p:nvSpPr>
        <p:spPr>
          <a:xfrm>
            <a:off x="3891500" y="42976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6"/>
          <p:cNvSpPr/>
          <p:nvPr/>
        </p:nvSpPr>
        <p:spPr>
          <a:xfrm>
            <a:off x="4523000" y="45178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6"/>
          <p:cNvSpPr/>
          <p:nvPr/>
        </p:nvSpPr>
        <p:spPr>
          <a:xfrm>
            <a:off x="4821300" y="41685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6"/>
          <p:cNvSpPr/>
          <p:nvPr/>
        </p:nvSpPr>
        <p:spPr>
          <a:xfrm>
            <a:off x="5270700" y="44834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6"/>
          <p:cNvSpPr/>
          <p:nvPr/>
        </p:nvSpPr>
        <p:spPr>
          <a:xfrm>
            <a:off x="5883513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6"/>
          <p:cNvSpPr/>
          <p:nvPr/>
        </p:nvSpPr>
        <p:spPr>
          <a:xfrm>
            <a:off x="6602150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6"/>
          <p:cNvSpPr/>
          <p:nvPr/>
        </p:nvSpPr>
        <p:spPr>
          <a:xfrm>
            <a:off x="7273700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6"/>
          <p:cNvSpPr/>
          <p:nvPr/>
        </p:nvSpPr>
        <p:spPr>
          <a:xfrm>
            <a:off x="7751525" y="44834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6"/>
          <p:cNvSpPr/>
          <p:nvPr/>
        </p:nvSpPr>
        <p:spPr>
          <a:xfrm>
            <a:off x="8383000" y="42976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6"/>
          <p:cNvSpPr/>
          <p:nvPr/>
        </p:nvSpPr>
        <p:spPr>
          <a:xfrm>
            <a:off x="7875525" y="409910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6"/>
          <p:cNvSpPr/>
          <p:nvPr/>
        </p:nvSpPr>
        <p:spPr>
          <a:xfrm>
            <a:off x="4601100" y="1921450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"/>
          <p:cNvSpPr/>
          <p:nvPr/>
        </p:nvSpPr>
        <p:spPr>
          <a:xfrm>
            <a:off x="4894200" y="2275163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6"/>
          <p:cNvSpPr/>
          <p:nvPr/>
        </p:nvSpPr>
        <p:spPr>
          <a:xfrm>
            <a:off x="5408175" y="2241238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6"/>
          <p:cNvSpPr/>
          <p:nvPr/>
        </p:nvSpPr>
        <p:spPr>
          <a:xfrm>
            <a:off x="6121563" y="2241250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6"/>
          <p:cNvSpPr/>
          <p:nvPr/>
        </p:nvSpPr>
        <p:spPr>
          <a:xfrm>
            <a:off x="8065225" y="1921438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6"/>
          <p:cNvSpPr/>
          <p:nvPr/>
        </p:nvSpPr>
        <p:spPr>
          <a:xfrm>
            <a:off x="6834950" y="2219438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6"/>
          <p:cNvSpPr/>
          <p:nvPr/>
        </p:nvSpPr>
        <p:spPr>
          <a:xfrm>
            <a:off x="7399925" y="1999238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8285425" y="2141638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6"/>
          <p:cNvSpPr/>
          <p:nvPr/>
        </p:nvSpPr>
        <p:spPr>
          <a:xfrm>
            <a:off x="7747750" y="2275150"/>
            <a:ext cx="220200" cy="220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6"/>
          <p:cNvSpPr/>
          <p:nvPr/>
        </p:nvSpPr>
        <p:spPr>
          <a:xfrm>
            <a:off x="6179800" y="4517838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6"/>
          <p:cNvSpPr/>
          <p:nvPr/>
        </p:nvSpPr>
        <p:spPr>
          <a:xfrm>
            <a:off x="3002525" y="1368388"/>
            <a:ext cx="220200" cy="2202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6"/>
          <p:cNvSpPr/>
          <p:nvPr/>
        </p:nvSpPr>
        <p:spPr>
          <a:xfrm>
            <a:off x="3020604" y="3659556"/>
            <a:ext cx="220200" cy="2202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"/>
          <p:cNvSpPr/>
          <p:nvPr/>
        </p:nvSpPr>
        <p:spPr>
          <a:xfrm rot="8100000">
            <a:off x="3195418" y="1616455"/>
            <a:ext cx="403475" cy="4442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"/>
          <p:cNvSpPr/>
          <p:nvPr/>
        </p:nvSpPr>
        <p:spPr>
          <a:xfrm rot="8100000">
            <a:off x="3244499" y="3855955"/>
            <a:ext cx="403475" cy="4442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350" y="1169400"/>
            <a:ext cx="4323625" cy="37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Frequency of occurrence: exceptional shifts</a:t>
            </a:r>
            <a:endParaRPr b="1"/>
          </a:p>
        </p:txBody>
      </p:sp>
      <p:sp>
        <p:nvSpPr>
          <p:cNvPr id="478" name="Google Shape;478;p37"/>
          <p:cNvSpPr txBox="1">
            <a:spLocks noGrp="1"/>
          </p:cNvSpPr>
          <p:nvPr>
            <p:ph type="body" idx="1"/>
          </p:nvPr>
        </p:nvSpPr>
        <p:spPr>
          <a:xfrm>
            <a:off x="311700" y="1271650"/>
            <a:ext cx="49458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u="sng">
                <a:latin typeface="PT Sans Narrow"/>
                <a:ea typeface="PT Sans Narrow"/>
                <a:cs typeface="PT Sans Narrow"/>
                <a:sym typeface="PT Sans Narrow"/>
              </a:rPr>
              <a:t>Evaluating phase: July 15 to 22, 2018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79" name="Google Shape;479;p37"/>
          <p:cNvSpPr txBox="1">
            <a:spLocks noGrp="1"/>
          </p:cNvSpPr>
          <p:nvPr>
            <p:ph type="body" idx="1"/>
          </p:nvPr>
        </p:nvSpPr>
        <p:spPr>
          <a:xfrm>
            <a:off x="311700" y="1935925"/>
            <a:ext cx="4299600" cy="30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Both regional shifts and occasional shifts are </a:t>
            </a:r>
            <a:r>
              <a:rPr lang="zh-C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rare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among all CDNs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Google and Amazon show </a:t>
            </a:r>
            <a:r>
              <a:rPr lang="zh-CN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regional shifts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Oswald"/>
              <a:buChar char="●"/>
            </a:pPr>
            <a:r>
              <a:rPr lang="zh-CN" sz="2200" u="sng">
                <a:latin typeface="Oswald"/>
                <a:ea typeface="Oswald"/>
                <a:cs typeface="Oswald"/>
                <a:sym typeface="Oswald"/>
              </a:rPr>
              <a:t>Incapsula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zh-CN" sz="2200" u="sng">
                <a:latin typeface="Oswald"/>
                <a:ea typeface="Oswald"/>
                <a:cs typeface="Oswald"/>
                <a:sym typeface="Oswald"/>
              </a:rPr>
              <a:t>Fastly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zh-CN" sz="220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rPr>
              <a:t>rarely</a:t>
            </a:r>
            <a:r>
              <a:rPr lang="zh-CN" sz="2200">
                <a:latin typeface="Oswald"/>
                <a:ea typeface="Oswald"/>
                <a:cs typeface="Oswald"/>
                <a:sym typeface="Oswald"/>
              </a:rPr>
              <a:t> show regional and occasional shifts relative to others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8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485" name="Google Shape;485;p38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9"/>
          <p:cNvSpPr txBox="1">
            <a:spLocks noGrp="1"/>
          </p:cNvSpPr>
          <p:nvPr>
            <p:ph type="title" idx="4294967295"/>
          </p:nvPr>
        </p:nvSpPr>
        <p:spPr>
          <a:xfrm>
            <a:off x="0" y="1544250"/>
            <a:ext cx="9144000" cy="2055000"/>
          </a:xfrm>
          <a:prstGeom prst="rect">
            <a:avLst/>
          </a:prstGeom>
          <a:solidFill>
            <a:srgbClr val="E81B63">
              <a:alpha val="965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 b="1">
                <a:solidFill>
                  <a:srgbClr val="FFFFFF"/>
                </a:solidFill>
              </a:rPr>
              <a:t>How to understand the anomalies?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3638550" y="3913725"/>
            <a:ext cx="1866900" cy="60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Latency</a:t>
            </a:r>
            <a:endParaRPr sz="30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800" y="165862"/>
            <a:ext cx="6256800" cy="4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125" y="4563688"/>
            <a:ext cx="575900" cy="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463" y="4009838"/>
            <a:ext cx="519225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0"/>
          <p:cNvSpPr txBox="1">
            <a:spLocks noGrp="1"/>
          </p:cNvSpPr>
          <p:nvPr>
            <p:ph type="title" idx="4294967295"/>
          </p:nvPr>
        </p:nvSpPr>
        <p:spPr>
          <a:xfrm>
            <a:off x="2037575" y="3927788"/>
            <a:ext cx="11232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Probe</a:t>
            </a:r>
            <a:endParaRPr sz="2400" b="1"/>
          </a:p>
        </p:txBody>
      </p:sp>
      <p:sp>
        <p:nvSpPr>
          <p:cNvPr id="500" name="Google Shape;500;p40"/>
          <p:cNvSpPr txBox="1">
            <a:spLocks noGrp="1"/>
          </p:cNvSpPr>
          <p:nvPr>
            <p:ph type="title" idx="4294967295"/>
          </p:nvPr>
        </p:nvSpPr>
        <p:spPr>
          <a:xfrm>
            <a:off x="2037575" y="4459538"/>
            <a:ext cx="137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Network</a:t>
            </a:r>
            <a:endParaRPr sz="24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313" y="165850"/>
            <a:ext cx="6258275" cy="4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375" y="4563688"/>
            <a:ext cx="575900" cy="4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713" y="4009838"/>
            <a:ext cx="519225" cy="5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1"/>
          <p:cNvSpPr txBox="1">
            <a:spLocks noGrp="1"/>
          </p:cNvSpPr>
          <p:nvPr>
            <p:ph type="title" idx="4294967295"/>
          </p:nvPr>
        </p:nvSpPr>
        <p:spPr>
          <a:xfrm>
            <a:off x="2036825" y="3927788"/>
            <a:ext cx="11232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Probe</a:t>
            </a:r>
            <a:endParaRPr sz="2400" b="1"/>
          </a:p>
        </p:txBody>
      </p:sp>
      <p:sp>
        <p:nvSpPr>
          <p:cNvPr id="509" name="Google Shape;509;p41"/>
          <p:cNvSpPr txBox="1">
            <a:spLocks noGrp="1"/>
          </p:cNvSpPr>
          <p:nvPr>
            <p:ph type="title" idx="4294967295"/>
          </p:nvPr>
        </p:nvSpPr>
        <p:spPr>
          <a:xfrm>
            <a:off x="2036825" y="4459538"/>
            <a:ext cx="137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Network</a:t>
            </a:r>
            <a:endParaRPr sz="2400" b="1"/>
          </a:p>
        </p:txBody>
      </p:sp>
      <p:pic>
        <p:nvPicPr>
          <p:cNvPr id="510" name="Google Shape;51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7675" y="2628838"/>
            <a:ext cx="412975" cy="41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1"/>
          <p:cNvSpPr/>
          <p:nvPr/>
        </p:nvSpPr>
        <p:spPr>
          <a:xfrm>
            <a:off x="101339" y="2713000"/>
            <a:ext cx="3516900" cy="587700"/>
          </a:xfrm>
          <a:prstGeom prst="roundRect">
            <a:avLst>
              <a:gd name="adj" fmla="val 16667"/>
            </a:avLst>
          </a:prstGeom>
          <a:solidFill>
            <a:srgbClr val="E81B63">
              <a:alpha val="96540"/>
            </a:srgbClr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Find the </a:t>
            </a:r>
            <a:r>
              <a:rPr lang="zh-CN" sz="2400" b="1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maximal Δ</a:t>
            </a:r>
            <a:endParaRPr sz="2400" b="1" u="sng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2" name="Google Shape;512;p41"/>
          <p:cNvSpPr/>
          <p:nvPr/>
        </p:nvSpPr>
        <p:spPr>
          <a:xfrm>
            <a:off x="101339" y="267350"/>
            <a:ext cx="3516900" cy="587700"/>
          </a:xfrm>
          <a:prstGeom prst="roundRect">
            <a:avLst>
              <a:gd name="adj" fmla="val 16667"/>
            </a:avLst>
          </a:prstGeom>
          <a:solidFill>
            <a:srgbClr val="E81B63">
              <a:alpha val="96540"/>
            </a:srgbClr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exceptional shift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3" name="Google Shape;513;p41"/>
          <p:cNvSpPr/>
          <p:nvPr/>
        </p:nvSpPr>
        <p:spPr>
          <a:xfrm>
            <a:off x="78925" y="1103450"/>
            <a:ext cx="3516900" cy="587700"/>
          </a:xfrm>
          <a:prstGeom prst="roundRect">
            <a:avLst>
              <a:gd name="adj" fmla="val 16667"/>
            </a:avLst>
          </a:prstGeom>
          <a:solidFill>
            <a:srgbClr val="E81B63">
              <a:alpha val="96540"/>
            </a:srgbClr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alert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4" name="Google Shape;514;p41"/>
          <p:cNvSpPr/>
          <p:nvPr/>
        </p:nvSpPr>
        <p:spPr>
          <a:xfrm>
            <a:off x="101339" y="1939550"/>
            <a:ext cx="3516900" cy="587700"/>
          </a:xfrm>
          <a:prstGeom prst="roundRect">
            <a:avLst>
              <a:gd name="adj" fmla="val 16667"/>
            </a:avLst>
          </a:prstGeom>
          <a:solidFill>
            <a:srgbClr val="E81B63">
              <a:alpha val="96540"/>
            </a:srgbClr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probing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15" name="Google Shape;515;p41"/>
          <p:cNvSpPr/>
          <p:nvPr/>
        </p:nvSpPr>
        <p:spPr>
          <a:xfrm>
            <a:off x="3044707" y="744120"/>
            <a:ext cx="403500" cy="44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1"/>
          <p:cNvSpPr/>
          <p:nvPr/>
        </p:nvSpPr>
        <p:spPr>
          <a:xfrm>
            <a:off x="3044707" y="1611795"/>
            <a:ext cx="403500" cy="44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1"/>
          <p:cNvSpPr/>
          <p:nvPr/>
        </p:nvSpPr>
        <p:spPr>
          <a:xfrm>
            <a:off x="3044707" y="2437370"/>
            <a:ext cx="403500" cy="44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CDF of regional shifts on </a:t>
            </a:r>
            <a:r>
              <a:rPr lang="zh-CN" b="1" u="sng"/>
              <a:t>∆value</a:t>
            </a:r>
            <a:endParaRPr b="1" u="sng"/>
          </a:p>
        </p:txBody>
      </p:sp>
      <p:pic>
        <p:nvPicPr>
          <p:cNvPr id="523" name="Google Shape;5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36431"/>
            <a:ext cx="4572001" cy="355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2"/>
          <p:cNvSpPr txBox="1">
            <a:spLocks noGrp="1"/>
          </p:cNvSpPr>
          <p:nvPr>
            <p:ph type="body" idx="1"/>
          </p:nvPr>
        </p:nvSpPr>
        <p:spPr>
          <a:xfrm>
            <a:off x="311700" y="2773575"/>
            <a:ext cx="4260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zh-CN"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weak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indication for anomalies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5" name="Google Shape;525;p42"/>
          <p:cNvSpPr txBox="1">
            <a:spLocks noGrp="1"/>
          </p:cNvSpPr>
          <p:nvPr>
            <p:ph type="title"/>
          </p:nvPr>
        </p:nvSpPr>
        <p:spPr>
          <a:xfrm>
            <a:off x="311700" y="2384750"/>
            <a:ext cx="13491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Akamai: </a:t>
            </a:r>
            <a:endParaRPr sz="2400" b="1"/>
          </a:p>
        </p:txBody>
      </p:sp>
      <p:sp>
        <p:nvSpPr>
          <p:cNvPr id="526" name="Google Shape;526;p42"/>
          <p:cNvSpPr txBox="1">
            <a:spLocks noGrp="1"/>
          </p:cNvSpPr>
          <p:nvPr>
            <p:ph type="body" idx="1"/>
          </p:nvPr>
        </p:nvSpPr>
        <p:spPr>
          <a:xfrm>
            <a:off x="311700" y="4062775"/>
            <a:ext cx="4158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clear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indication for anomalies</a:t>
            </a:r>
            <a:br>
              <a:rPr lang="zh-CN" sz="2400">
                <a:latin typeface="Oswald"/>
                <a:ea typeface="Oswald"/>
                <a:cs typeface="Oswald"/>
                <a:sym typeface="Oswald"/>
              </a:rPr>
            </a:b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42"/>
          <p:cNvSpPr txBox="1">
            <a:spLocks noGrp="1"/>
          </p:cNvSpPr>
          <p:nvPr>
            <p:ph type="title"/>
          </p:nvPr>
        </p:nvSpPr>
        <p:spPr>
          <a:xfrm>
            <a:off x="311700" y="3673950"/>
            <a:ext cx="343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Incapsula &amp; Fastly: </a:t>
            </a:r>
            <a:endParaRPr sz="2400" b="1"/>
          </a:p>
        </p:txBody>
      </p:sp>
      <p:sp>
        <p:nvSpPr>
          <p:cNvPr id="528" name="Google Shape;528;p42"/>
          <p:cNvSpPr/>
          <p:nvPr/>
        </p:nvSpPr>
        <p:spPr>
          <a:xfrm>
            <a:off x="389100" y="1553775"/>
            <a:ext cx="1995900" cy="4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Medain case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The Challenge of internet anomalies perception</a:t>
            </a:r>
            <a:endParaRPr b="1"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internet </a:t>
            </a:r>
            <a:r>
              <a:rPr lang="zh-CN" sz="240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anomalies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detection involves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measurements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solidFill>
                  <a:srgbClr val="4A86E8"/>
                </a:solidFill>
                <a:latin typeface="Oswald"/>
                <a:ea typeface="Oswald"/>
                <a:cs typeface="Oswald"/>
                <a:sym typeface="Oswald"/>
              </a:rPr>
              <a:t>real-time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perception involves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real-time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measurements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real-time measurement is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complicated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maintaining a real-time measurement system is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costly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502075" y="3311950"/>
            <a:ext cx="3445800" cy="114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Timely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anomaly alert</a:t>
            </a:r>
            <a:endParaRPr b="1"/>
          </a:p>
        </p:txBody>
      </p:sp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4782525" y="3335800"/>
            <a:ext cx="3445800" cy="10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Sophisticated measurement</a:t>
            </a:r>
            <a:endParaRPr b="1"/>
          </a:p>
        </p:txBody>
      </p:sp>
      <p:sp>
        <p:nvSpPr>
          <p:cNvPr id="221" name="Google Shape;221;p16"/>
          <p:cNvSpPr/>
          <p:nvPr/>
        </p:nvSpPr>
        <p:spPr>
          <a:xfrm>
            <a:off x="3828700" y="3631450"/>
            <a:ext cx="1146600" cy="504900"/>
          </a:xfrm>
          <a:prstGeom prst="leftRightArrow">
            <a:avLst>
              <a:gd name="adj1" fmla="val 67696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highlight>
                <a:srgbClr val="434343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CDF of occasional shifts on </a:t>
            </a:r>
            <a:r>
              <a:rPr lang="zh-CN" b="1" u="sng"/>
              <a:t>∆value</a:t>
            </a:r>
            <a:endParaRPr b="1" u="sng"/>
          </a:p>
        </p:txBody>
      </p:sp>
      <p:pic>
        <p:nvPicPr>
          <p:cNvPr id="534" name="Google Shape;5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559" y="1442450"/>
            <a:ext cx="4393299" cy="35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3"/>
          <p:cNvSpPr txBox="1">
            <a:spLocks noGrp="1"/>
          </p:cNvSpPr>
          <p:nvPr>
            <p:ph type="body" idx="1"/>
          </p:nvPr>
        </p:nvSpPr>
        <p:spPr>
          <a:xfrm>
            <a:off x="311700" y="2409550"/>
            <a:ext cx="3831600" cy="22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All CDNs present a relatively </a:t>
            </a:r>
            <a:r>
              <a:rPr lang="zh-CN"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weak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indication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389100" y="1553775"/>
            <a:ext cx="1995900" cy="4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Medain case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Distribution of </a:t>
            </a:r>
            <a:r>
              <a:rPr lang="zh-CN" b="1" u="sng"/>
              <a:t>∆ratio (inflation)</a:t>
            </a:r>
            <a:endParaRPr b="1" u="sng"/>
          </a:p>
        </p:txBody>
      </p:sp>
      <p:pic>
        <p:nvPicPr>
          <p:cNvPr id="542" name="Google Shape;5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700" y="1258400"/>
            <a:ext cx="4688560" cy="37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4"/>
          <p:cNvSpPr txBox="1">
            <a:spLocks noGrp="1"/>
          </p:cNvSpPr>
          <p:nvPr>
            <p:ph type="body" idx="1"/>
          </p:nvPr>
        </p:nvSpPr>
        <p:spPr>
          <a:xfrm>
            <a:off x="311700" y="1908025"/>
            <a:ext cx="36456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zh-CN" sz="24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weak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indication for anomalies on regional shift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4" name="Google Shape;544;p44"/>
          <p:cNvSpPr txBox="1">
            <a:spLocks noGrp="1"/>
          </p:cNvSpPr>
          <p:nvPr>
            <p:ph type="title"/>
          </p:nvPr>
        </p:nvSpPr>
        <p:spPr>
          <a:xfrm>
            <a:off x="311700" y="1519200"/>
            <a:ext cx="13491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Akamai: </a:t>
            </a:r>
            <a:endParaRPr sz="2400" b="1"/>
          </a:p>
        </p:txBody>
      </p:sp>
      <p:sp>
        <p:nvSpPr>
          <p:cNvPr id="545" name="Google Shape;545;p44"/>
          <p:cNvSpPr txBox="1">
            <a:spLocks noGrp="1"/>
          </p:cNvSpPr>
          <p:nvPr>
            <p:ph type="body" idx="1"/>
          </p:nvPr>
        </p:nvSpPr>
        <p:spPr>
          <a:xfrm>
            <a:off x="311700" y="3654425"/>
            <a:ext cx="36456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strong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indication for anomalies on regional shift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6" name="Google Shape;546;p44"/>
          <p:cNvSpPr txBox="1">
            <a:spLocks noGrp="1"/>
          </p:cNvSpPr>
          <p:nvPr>
            <p:ph type="title"/>
          </p:nvPr>
        </p:nvSpPr>
        <p:spPr>
          <a:xfrm>
            <a:off x="311700" y="3265600"/>
            <a:ext cx="34368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Incapsula &amp; Fastly: </a:t>
            </a:r>
            <a:endParaRPr sz="24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5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552" name="Google Shape;552;p45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/>
          <p:nvPr/>
        </p:nvSpPr>
        <p:spPr>
          <a:xfrm>
            <a:off x="0" y="1411225"/>
            <a:ext cx="9144000" cy="73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Detection via </a:t>
            </a:r>
            <a:r>
              <a:rPr lang="zh-CN" sz="36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Multi-CDN 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8" name="Google Shape;558;p46"/>
          <p:cNvSpPr txBox="1">
            <a:spLocks noGrp="1"/>
          </p:cNvSpPr>
          <p:nvPr>
            <p:ph type="title" idx="4294967295"/>
          </p:nvPr>
        </p:nvSpPr>
        <p:spPr>
          <a:xfrm>
            <a:off x="1710900" y="466000"/>
            <a:ext cx="29238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Exceptional shift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59" name="Google Shape;559;p46"/>
          <p:cNvSpPr/>
          <p:nvPr/>
        </p:nvSpPr>
        <p:spPr>
          <a:xfrm rot="-5400000">
            <a:off x="5019275" y="571753"/>
            <a:ext cx="474000" cy="52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0" name="Google Shape;560;p46"/>
          <p:cNvSpPr txBox="1">
            <a:spLocks noGrp="1"/>
          </p:cNvSpPr>
          <p:nvPr>
            <p:ph type="title" idx="4294967295"/>
          </p:nvPr>
        </p:nvSpPr>
        <p:spPr>
          <a:xfrm>
            <a:off x="5639850" y="466000"/>
            <a:ext cx="1461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alert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61" name="Google Shape;561;p46"/>
          <p:cNvSpPr txBox="1">
            <a:spLocks noGrp="1"/>
          </p:cNvSpPr>
          <p:nvPr>
            <p:ph type="title" idx="4294967295"/>
          </p:nvPr>
        </p:nvSpPr>
        <p:spPr>
          <a:xfrm>
            <a:off x="3245550" y="3278388"/>
            <a:ext cx="1461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alert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62" name="Google Shape;562;p46"/>
          <p:cNvSpPr txBox="1"/>
          <p:nvPr/>
        </p:nvSpPr>
        <p:spPr>
          <a:xfrm>
            <a:off x="4298950" y="3232663"/>
            <a:ext cx="522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3" name="Google Shape;563;p46"/>
          <p:cNvSpPr txBox="1">
            <a:spLocks noGrp="1"/>
          </p:cNvSpPr>
          <p:nvPr>
            <p:ph type="title" idx="4294967295"/>
          </p:nvPr>
        </p:nvSpPr>
        <p:spPr>
          <a:xfrm>
            <a:off x="3302600" y="2391975"/>
            <a:ext cx="1461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alert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64" name="Google Shape;564;p46"/>
          <p:cNvSpPr txBox="1"/>
          <p:nvPr/>
        </p:nvSpPr>
        <p:spPr>
          <a:xfrm>
            <a:off x="4356000" y="2346250"/>
            <a:ext cx="522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5" name="Google Shape;565;p46"/>
          <p:cNvSpPr txBox="1">
            <a:spLocks noGrp="1"/>
          </p:cNvSpPr>
          <p:nvPr>
            <p:ph type="title" idx="4294967295"/>
          </p:nvPr>
        </p:nvSpPr>
        <p:spPr>
          <a:xfrm>
            <a:off x="3245550" y="4164800"/>
            <a:ext cx="1461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alert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66" name="Google Shape;566;p46"/>
          <p:cNvSpPr txBox="1"/>
          <p:nvPr/>
        </p:nvSpPr>
        <p:spPr>
          <a:xfrm>
            <a:off x="4298950" y="4119075"/>
            <a:ext cx="522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!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7" name="Google Shape;567;p46"/>
          <p:cNvSpPr/>
          <p:nvPr/>
        </p:nvSpPr>
        <p:spPr>
          <a:xfrm rot="-2700000">
            <a:off x="5034959" y="2578648"/>
            <a:ext cx="473903" cy="5218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8" name="Google Shape;568;p46"/>
          <p:cNvSpPr/>
          <p:nvPr/>
        </p:nvSpPr>
        <p:spPr>
          <a:xfrm rot="-5400000">
            <a:off x="5034888" y="3384309"/>
            <a:ext cx="474000" cy="52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69" name="Google Shape;569;p46"/>
          <p:cNvSpPr/>
          <p:nvPr/>
        </p:nvSpPr>
        <p:spPr>
          <a:xfrm rot="-8100000">
            <a:off x="5034959" y="4270635"/>
            <a:ext cx="473903" cy="5218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570" name="Google Shape;570;p46"/>
          <p:cNvSpPr/>
          <p:nvPr/>
        </p:nvSpPr>
        <p:spPr>
          <a:xfrm>
            <a:off x="1410700" y="2635575"/>
            <a:ext cx="1461300" cy="4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CDN-1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1" name="Google Shape;571;p46"/>
          <p:cNvSpPr/>
          <p:nvPr/>
        </p:nvSpPr>
        <p:spPr>
          <a:xfrm>
            <a:off x="1410700" y="3474150"/>
            <a:ext cx="1461300" cy="4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CDN-2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2" name="Google Shape;572;p46"/>
          <p:cNvSpPr/>
          <p:nvPr/>
        </p:nvSpPr>
        <p:spPr>
          <a:xfrm>
            <a:off x="1410700" y="4312725"/>
            <a:ext cx="1461300" cy="4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CDN-3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3" name="Google Shape;573;p46"/>
          <p:cNvSpPr txBox="1">
            <a:spLocks noGrp="1"/>
          </p:cNvSpPr>
          <p:nvPr>
            <p:ph type="title" idx="4294967295"/>
          </p:nvPr>
        </p:nvSpPr>
        <p:spPr>
          <a:xfrm>
            <a:off x="5620650" y="3278400"/>
            <a:ext cx="2111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 u="sng">
                <a:solidFill>
                  <a:srgbClr val="434343"/>
                </a:solidFill>
              </a:rPr>
              <a:t>Warning</a:t>
            </a:r>
            <a:endParaRPr b="1" u="sng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00" y="955687"/>
            <a:ext cx="8578999" cy="32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7"/>
          <p:cNvSpPr txBox="1">
            <a:spLocks noGrp="1"/>
          </p:cNvSpPr>
          <p:nvPr>
            <p:ph type="title" idx="4294967295"/>
          </p:nvPr>
        </p:nvSpPr>
        <p:spPr>
          <a:xfrm>
            <a:off x="311700" y="1530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/>
              <a:t>An anomaly case: routing detour</a:t>
            </a:r>
            <a:endParaRPr sz="3600" b="1" u="sng"/>
          </a:p>
        </p:txBody>
      </p:sp>
      <p:pic>
        <p:nvPicPr>
          <p:cNvPr id="580" name="Google Shape;5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48398">
            <a:off x="2305174" y="1700410"/>
            <a:ext cx="627869" cy="52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600" y="2369360"/>
            <a:ext cx="627869" cy="52584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7"/>
          <p:cNvSpPr txBox="1">
            <a:spLocks noGrp="1"/>
          </p:cNvSpPr>
          <p:nvPr>
            <p:ph type="title" idx="4294967295"/>
          </p:nvPr>
        </p:nvSpPr>
        <p:spPr>
          <a:xfrm>
            <a:off x="311700" y="4239825"/>
            <a:ext cx="4265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Content Service time: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583" name="Google Shape;583;p47"/>
          <p:cNvSpPr txBox="1">
            <a:spLocks noGrp="1"/>
          </p:cNvSpPr>
          <p:nvPr>
            <p:ph type="title" idx="4294967295"/>
          </p:nvPr>
        </p:nvSpPr>
        <p:spPr>
          <a:xfrm>
            <a:off x="4134200" y="4239800"/>
            <a:ext cx="1123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6AA84F"/>
                </a:solidFill>
              </a:rPr>
              <a:t>0</a:t>
            </a:r>
            <a:r>
              <a:rPr lang="zh-CN" b="1">
                <a:solidFill>
                  <a:srgbClr val="434343"/>
                </a:solidFill>
              </a:rPr>
              <a:t> ms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>
            <a:spLocks noGrp="1"/>
          </p:cNvSpPr>
          <p:nvPr>
            <p:ph type="title" idx="4294967295"/>
          </p:nvPr>
        </p:nvSpPr>
        <p:spPr>
          <a:xfrm>
            <a:off x="311700" y="1530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/>
              <a:t>An anomaly case: routing detour</a:t>
            </a:r>
            <a:endParaRPr sz="3600" b="1" u="sng"/>
          </a:p>
        </p:txBody>
      </p:sp>
      <p:sp>
        <p:nvSpPr>
          <p:cNvPr id="589" name="Google Shape;589;p48"/>
          <p:cNvSpPr txBox="1">
            <a:spLocks noGrp="1"/>
          </p:cNvSpPr>
          <p:nvPr>
            <p:ph type="title" idx="4294967295"/>
          </p:nvPr>
        </p:nvSpPr>
        <p:spPr>
          <a:xfrm>
            <a:off x="311700" y="4239825"/>
            <a:ext cx="4265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Content Service time: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590" name="Google Shape;59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00" y="954000"/>
            <a:ext cx="8578801" cy="3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41935">
            <a:off x="2298981" y="1749069"/>
            <a:ext cx="673333" cy="47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9995">
            <a:off x="3030607" y="1558537"/>
            <a:ext cx="3246328" cy="49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840005">
            <a:off x="3160832" y="2012637"/>
            <a:ext cx="3246328" cy="49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723878" flipH="1">
            <a:off x="2384856" y="2447169"/>
            <a:ext cx="673334" cy="47588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8"/>
          <p:cNvSpPr txBox="1">
            <a:spLocks noGrp="1"/>
          </p:cNvSpPr>
          <p:nvPr>
            <p:ph type="title" idx="4294967295"/>
          </p:nvPr>
        </p:nvSpPr>
        <p:spPr>
          <a:xfrm>
            <a:off x="4134200" y="4239800"/>
            <a:ext cx="2376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chemeClr val="dk1"/>
                </a:solidFill>
              </a:rPr>
              <a:t>80(40*2)</a:t>
            </a:r>
            <a:r>
              <a:rPr lang="zh-CN" b="1">
                <a:solidFill>
                  <a:srgbClr val="434343"/>
                </a:solidFill>
              </a:rPr>
              <a:t> ms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9"/>
          <p:cNvSpPr txBox="1">
            <a:spLocks noGrp="1"/>
          </p:cNvSpPr>
          <p:nvPr>
            <p:ph type="title" idx="4294967295"/>
          </p:nvPr>
        </p:nvSpPr>
        <p:spPr>
          <a:xfrm>
            <a:off x="311700" y="15305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/>
              <a:t>An anomaly case: routing detour</a:t>
            </a:r>
            <a:endParaRPr sz="3600" b="1" u="sng"/>
          </a:p>
        </p:txBody>
      </p:sp>
      <p:sp>
        <p:nvSpPr>
          <p:cNvPr id="601" name="Google Shape;601;p49"/>
          <p:cNvSpPr txBox="1">
            <a:spLocks noGrp="1"/>
          </p:cNvSpPr>
          <p:nvPr>
            <p:ph type="title" idx="4294967295"/>
          </p:nvPr>
        </p:nvSpPr>
        <p:spPr>
          <a:xfrm>
            <a:off x="311700" y="4239825"/>
            <a:ext cx="4265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434343"/>
                </a:solidFill>
              </a:rPr>
              <a:t>Content Service time: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602" name="Google Shape;602;p49"/>
          <p:cNvSpPr txBox="1">
            <a:spLocks noGrp="1"/>
          </p:cNvSpPr>
          <p:nvPr>
            <p:ph type="title" idx="4294967295"/>
          </p:nvPr>
        </p:nvSpPr>
        <p:spPr>
          <a:xfrm>
            <a:off x="4134200" y="4239800"/>
            <a:ext cx="12654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6AA84F"/>
                </a:solidFill>
              </a:rPr>
              <a:t>40</a:t>
            </a:r>
            <a:r>
              <a:rPr lang="zh-CN" b="1">
                <a:solidFill>
                  <a:srgbClr val="434343"/>
                </a:solidFill>
              </a:rPr>
              <a:t> ms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603" name="Google Shape;6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00" y="954000"/>
            <a:ext cx="8578801" cy="3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9908">
            <a:off x="6261349" y="1816100"/>
            <a:ext cx="455350" cy="6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7576" y="1869201"/>
            <a:ext cx="3279025" cy="5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8951">
            <a:off x="2488425" y="2363124"/>
            <a:ext cx="483750" cy="400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75" y="152400"/>
            <a:ext cx="841513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0"/>
          <p:cNvSpPr/>
          <p:nvPr/>
        </p:nvSpPr>
        <p:spPr>
          <a:xfrm rot="6437547">
            <a:off x="926758" y="3751618"/>
            <a:ext cx="399665" cy="43980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613" name="Google Shape;613;p50"/>
          <p:cNvSpPr txBox="1">
            <a:spLocks noGrp="1"/>
          </p:cNvSpPr>
          <p:nvPr>
            <p:ph type="title" idx="4294967295"/>
          </p:nvPr>
        </p:nvSpPr>
        <p:spPr>
          <a:xfrm>
            <a:off x="1319050" y="3667700"/>
            <a:ext cx="23763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chemeClr val="dk1"/>
                </a:solidFill>
              </a:rPr>
              <a:t>80(40*2)</a:t>
            </a:r>
            <a:r>
              <a:rPr lang="zh-CN" b="1">
                <a:solidFill>
                  <a:srgbClr val="434343"/>
                </a:solidFill>
              </a:rPr>
              <a:t> ms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619" name="Google Shape;619;p51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2"/>
          <p:cNvSpPr txBox="1"/>
          <p:nvPr/>
        </p:nvSpPr>
        <p:spPr>
          <a:xfrm>
            <a:off x="0" y="1061139"/>
            <a:ext cx="9144000" cy="771300"/>
          </a:xfrm>
          <a:prstGeom prst="rect">
            <a:avLst/>
          </a:prstGeom>
          <a:solidFill>
            <a:srgbClr val="E81B63">
              <a:alpha val="9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[Unexpectedly] Incapsula and Fastly are almost perfectly suited</a:t>
            </a:r>
            <a:endParaRPr sz="2400" b="1">
              <a:solidFill>
                <a:srgbClr val="FFFFFF"/>
              </a:solidFill>
              <a:latin typeface="Hei"/>
              <a:ea typeface="Hei"/>
              <a:cs typeface="Hei"/>
              <a:sym typeface="Hei"/>
            </a:endParaRPr>
          </a:p>
        </p:txBody>
      </p:sp>
      <p:sp>
        <p:nvSpPr>
          <p:cNvPr id="625" name="Google Shape;625;p52"/>
          <p:cNvSpPr txBox="1"/>
          <p:nvPr/>
        </p:nvSpPr>
        <p:spPr>
          <a:xfrm>
            <a:off x="369730" y="2753250"/>
            <a:ext cx="4945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least</a:t>
            </a: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number of replica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shifts</a:t>
            </a: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solidFill>
                <a:srgbClr val="4A86E8"/>
              </a:solidFill>
              <a:latin typeface="Hei"/>
              <a:ea typeface="Hei"/>
              <a:cs typeface="Hei"/>
              <a:sym typeface="Hei"/>
            </a:endParaRPr>
          </a:p>
        </p:txBody>
      </p:sp>
      <p:sp>
        <p:nvSpPr>
          <p:cNvPr id="626" name="Google Shape;626;p52"/>
          <p:cNvSpPr txBox="1"/>
          <p:nvPr/>
        </p:nvSpPr>
        <p:spPr>
          <a:xfrm>
            <a:off x="381000" y="2008950"/>
            <a:ext cx="4945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lowest</a:t>
            </a: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quantity of replica in their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base</a:t>
            </a:r>
            <a:endParaRPr sz="2400" b="1">
              <a:solidFill>
                <a:srgbClr val="434343"/>
              </a:solidFill>
              <a:latin typeface="Hei"/>
              <a:ea typeface="Hei"/>
              <a:cs typeface="Hei"/>
              <a:sym typeface="Hei"/>
            </a:endParaRPr>
          </a:p>
        </p:txBody>
      </p:sp>
      <p:sp>
        <p:nvSpPr>
          <p:cNvPr id="627" name="Google Shape;627;p52"/>
          <p:cNvSpPr txBox="1"/>
          <p:nvPr/>
        </p:nvSpPr>
        <p:spPr>
          <a:xfrm>
            <a:off x="381000" y="3497550"/>
            <a:ext cx="52869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smallest frequency</a:t>
            </a: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of exceptional shifts</a:t>
            </a:r>
            <a:endParaRPr sz="2400">
              <a:solidFill>
                <a:srgbClr val="4A86E8"/>
              </a:solidFill>
              <a:latin typeface="Hei"/>
              <a:ea typeface="Hei"/>
              <a:cs typeface="Hei"/>
              <a:sym typeface="Hei"/>
            </a:endParaRPr>
          </a:p>
        </p:txBody>
      </p:sp>
      <p:sp>
        <p:nvSpPr>
          <p:cNvPr id="628" name="Google Shape;628;p52"/>
          <p:cNvSpPr txBox="1"/>
          <p:nvPr/>
        </p:nvSpPr>
        <p:spPr>
          <a:xfrm>
            <a:off x="381000" y="4241850"/>
            <a:ext cx="48759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shifts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strongly correlated</a:t>
            </a:r>
            <a:r>
              <a:rPr lang="zh-CN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with anomalies</a:t>
            </a:r>
            <a:endParaRPr sz="2400">
              <a:solidFill>
                <a:srgbClr val="4A86E8"/>
              </a:solidFill>
              <a:latin typeface="Hei"/>
              <a:ea typeface="Hei"/>
              <a:cs typeface="Hei"/>
              <a:sym typeface="Hei"/>
            </a:endParaRPr>
          </a:p>
        </p:txBody>
      </p:sp>
      <p:pic>
        <p:nvPicPr>
          <p:cNvPr id="629" name="Google Shape;62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625" y="1984325"/>
            <a:ext cx="2722050" cy="291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625" y="1984317"/>
            <a:ext cx="3039651" cy="288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3625" y="2008949"/>
            <a:ext cx="3309776" cy="286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3625" y="2008950"/>
            <a:ext cx="3687820" cy="28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2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Insights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500" y="1604975"/>
            <a:ext cx="7777174" cy="292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752" y="222560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352" y="2910975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702" y="177090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3676" y="3048550"/>
            <a:ext cx="230947" cy="2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624" y="2787475"/>
            <a:ext cx="276225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17"/>
          <p:cNvCxnSpPr>
            <a:endCxn id="228" idx="0"/>
          </p:cNvCxnSpPr>
          <p:nvPr/>
        </p:nvCxnSpPr>
        <p:spPr>
          <a:xfrm flipH="1">
            <a:off x="5414826" y="2303175"/>
            <a:ext cx="621900" cy="607800"/>
          </a:xfrm>
          <a:prstGeom prst="curvedConnector2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233" name="Google Shape;233;p17"/>
          <p:cNvCxnSpPr>
            <a:stCxn id="229" idx="3"/>
            <a:endCxn id="230" idx="0"/>
          </p:cNvCxnSpPr>
          <p:nvPr/>
        </p:nvCxnSpPr>
        <p:spPr>
          <a:xfrm>
            <a:off x="6401649" y="1880600"/>
            <a:ext cx="1427400" cy="1167900"/>
          </a:xfrm>
          <a:prstGeom prst="curvedConnector2">
            <a:avLst/>
          </a:prstGeom>
          <a:noFill/>
          <a:ln w="38100" cap="flat" cmpd="sng">
            <a:solidFill>
              <a:srgbClr val="674EA7"/>
            </a:solidFill>
            <a:prstDash val="dash"/>
            <a:round/>
            <a:headEnd type="none" w="med" len="med"/>
            <a:tailEnd type="stealth" w="med" len="med"/>
          </a:ln>
        </p:spPr>
      </p:cxnSp>
      <p:cxnSp>
        <p:nvCxnSpPr>
          <p:cNvPr id="234" name="Google Shape;234;p17"/>
          <p:cNvCxnSpPr>
            <a:stCxn id="228" idx="3"/>
            <a:endCxn id="229" idx="3"/>
          </p:cNvCxnSpPr>
          <p:nvPr/>
        </p:nvCxnSpPr>
        <p:spPr>
          <a:xfrm rot="10800000" flipH="1">
            <a:off x="5530299" y="1880675"/>
            <a:ext cx="871500" cy="1140000"/>
          </a:xfrm>
          <a:prstGeom prst="curvedConnector3">
            <a:avLst>
              <a:gd name="adj1" fmla="val 127306"/>
            </a:avLst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235" name="Google Shape;235;p17"/>
          <p:cNvSpPr/>
          <p:nvPr/>
        </p:nvSpPr>
        <p:spPr>
          <a:xfrm>
            <a:off x="0" y="-12805"/>
            <a:ext cx="9144000" cy="116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CDN replica assignments imply...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3"/>
          <p:cNvSpPr txBox="1">
            <a:spLocks noGrp="1"/>
          </p:cNvSpPr>
          <p:nvPr>
            <p:ph type="title"/>
          </p:nvPr>
        </p:nvSpPr>
        <p:spPr>
          <a:xfrm>
            <a:off x="311700" y="2201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Insights </a:t>
            </a:r>
            <a:r>
              <a:rPr lang="zh-CN"/>
              <a:t>(Contd.)</a:t>
            </a:r>
            <a:endParaRPr b="1"/>
          </a:p>
        </p:txBody>
      </p:sp>
      <p:sp>
        <p:nvSpPr>
          <p:cNvPr id="639" name="Google Shape;639;p53"/>
          <p:cNvSpPr txBox="1">
            <a:spLocks noGrp="1"/>
          </p:cNvSpPr>
          <p:nvPr>
            <p:ph type="body" idx="1"/>
          </p:nvPr>
        </p:nvSpPr>
        <p:spPr>
          <a:xfrm>
            <a:off x="311700" y="1543000"/>
            <a:ext cx="852060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Regional shifts are more correlated with anomalies than occasional shifts are.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[Counter-intuitively] replica shift by Akamai, Google, and Amazon are too sophisticated to be used to flag anomalies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2400"/>
              <a:buFont typeface="Oswald"/>
              <a:buChar char="●"/>
            </a:pP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Multiple CDNs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concurrently exhibit an exceptional shift almost surely imply Internet anomalies.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4"/>
          <p:cNvSpPr txBox="1">
            <a:spLocks noGrp="1"/>
          </p:cNvSpPr>
          <p:nvPr>
            <p:ph type="body" idx="1"/>
          </p:nvPr>
        </p:nvSpPr>
        <p:spPr>
          <a:xfrm>
            <a:off x="324600" y="1598900"/>
            <a:ext cx="8494800" cy="3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propose a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methodology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to perceive anomalies via CDN replica shifts.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Explore the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factors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ingredients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that contribute to the shifts and anomalies detection.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Study the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accuracy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and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promptness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of the most popular CDNs in anomaly resilience.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Validate the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feasibility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of the proposed methodology by predicting anomalies in an authentic network environment.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5" name="Google Shape;645;p54"/>
          <p:cNvSpPr txBox="1">
            <a:spLocks noGrp="1"/>
          </p:cNvSpPr>
          <p:nvPr>
            <p:ph type="title"/>
          </p:nvPr>
        </p:nvSpPr>
        <p:spPr>
          <a:xfrm>
            <a:off x="0" y="389175"/>
            <a:ext cx="9144000" cy="908100"/>
          </a:xfrm>
          <a:prstGeom prst="rect">
            <a:avLst/>
          </a:prstGeom>
          <a:solidFill>
            <a:srgbClr val="E81B63">
              <a:alpha val="965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FFFF"/>
                </a:solidFill>
              </a:rPr>
              <a:t>SUMMARY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rgbClr val="FFFFFF"/>
                </a:solidFill>
              </a:rPr>
              <a:t>Qustions &amp; Comments</a:t>
            </a:r>
            <a:endParaRPr sz="4800" b="1"/>
          </a:p>
        </p:txBody>
      </p:sp>
      <p:sp>
        <p:nvSpPr>
          <p:cNvPr id="651" name="Google Shape;651;p55"/>
          <p:cNvSpPr txBox="1">
            <a:spLocks noGrp="1"/>
          </p:cNvSpPr>
          <p:nvPr>
            <p:ph type="ctrTitle" idx="4294967295"/>
          </p:nvPr>
        </p:nvSpPr>
        <p:spPr>
          <a:xfrm>
            <a:off x="392200" y="290400"/>
            <a:ext cx="8282400" cy="11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chemeClr val="dk1"/>
                </a:solidFill>
              </a:rPr>
              <a:t>Thank You!</a:t>
            </a:r>
            <a:endParaRPr sz="4800" b="1">
              <a:solidFill>
                <a:schemeClr val="dk1"/>
              </a:solidFill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2057550" y="3843300"/>
            <a:ext cx="5028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rgbClr val="424242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INFOCOM’19 Paris </a:t>
            </a:r>
            <a:endParaRPr sz="2400">
              <a:solidFill>
                <a:srgbClr val="424242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6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Backup slides...</a:t>
            </a:r>
            <a:endParaRPr b="1"/>
          </a:p>
        </p:txBody>
      </p:sp>
      <p:sp>
        <p:nvSpPr>
          <p:cNvPr id="658" name="Google Shape;658;p56"/>
          <p:cNvSpPr txBox="1"/>
          <p:nvPr/>
        </p:nvSpPr>
        <p:spPr>
          <a:xfrm>
            <a:off x="7772375" y="297175"/>
            <a:ext cx="1062900" cy="9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</a:t>
            </a:r>
            <a:r>
              <a:rPr lang="zh-C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&amp;</a:t>
            </a:r>
            <a:r>
              <a:rPr lang="zh-CN" sz="36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Is methodology works in Europe?</a:t>
            </a:r>
            <a:endParaRPr b="1"/>
          </a:p>
        </p:txBody>
      </p:sp>
      <p:sp>
        <p:nvSpPr>
          <p:cNvPr id="664" name="Google Shape;664;p57"/>
          <p:cNvSpPr txBox="1"/>
          <p:nvPr/>
        </p:nvSpPr>
        <p:spPr>
          <a:xfrm>
            <a:off x="311700" y="3749950"/>
            <a:ext cx="25770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E06666"/>
                </a:solidFill>
                <a:latin typeface="Oswald"/>
                <a:ea typeface="Oswald"/>
                <a:cs typeface="Oswald"/>
                <a:sym typeface="Oswald"/>
              </a:rPr>
              <a:t>exceptional </a:t>
            </a:r>
            <a:r>
              <a:rPr lang="zh-CN" sz="24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shifts</a:t>
            </a:r>
            <a:endParaRPr sz="2400"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5" name="Google Shape;665;p57"/>
          <p:cNvSpPr/>
          <p:nvPr/>
        </p:nvSpPr>
        <p:spPr>
          <a:xfrm>
            <a:off x="3756250" y="3596700"/>
            <a:ext cx="5067300" cy="1239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 u="sng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base</a:t>
            </a:r>
            <a:r>
              <a:rPr lang="zh-CN" sz="2400" b="1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 replicas</a:t>
            </a:r>
            <a:endParaRPr sz="2400" b="1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6" name="Google Shape;666;p57"/>
          <p:cNvSpPr/>
          <p:nvPr/>
        </p:nvSpPr>
        <p:spPr>
          <a:xfrm>
            <a:off x="3891500" y="42976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57"/>
          <p:cNvSpPr/>
          <p:nvPr/>
        </p:nvSpPr>
        <p:spPr>
          <a:xfrm>
            <a:off x="4523000" y="45178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7"/>
          <p:cNvSpPr/>
          <p:nvPr/>
        </p:nvSpPr>
        <p:spPr>
          <a:xfrm>
            <a:off x="4821300" y="41685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57"/>
          <p:cNvSpPr/>
          <p:nvPr/>
        </p:nvSpPr>
        <p:spPr>
          <a:xfrm>
            <a:off x="5270700" y="44834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7"/>
          <p:cNvSpPr/>
          <p:nvPr/>
        </p:nvSpPr>
        <p:spPr>
          <a:xfrm>
            <a:off x="5883513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7"/>
          <p:cNvSpPr/>
          <p:nvPr/>
        </p:nvSpPr>
        <p:spPr>
          <a:xfrm>
            <a:off x="6602150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7"/>
          <p:cNvSpPr/>
          <p:nvPr/>
        </p:nvSpPr>
        <p:spPr>
          <a:xfrm>
            <a:off x="7273700" y="42632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7"/>
          <p:cNvSpPr/>
          <p:nvPr/>
        </p:nvSpPr>
        <p:spPr>
          <a:xfrm>
            <a:off x="7751525" y="44834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7"/>
          <p:cNvSpPr/>
          <p:nvPr/>
        </p:nvSpPr>
        <p:spPr>
          <a:xfrm>
            <a:off x="8383000" y="429765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7"/>
          <p:cNvSpPr/>
          <p:nvPr/>
        </p:nvSpPr>
        <p:spPr>
          <a:xfrm>
            <a:off x="7875525" y="4099100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57"/>
          <p:cNvSpPr/>
          <p:nvPr/>
        </p:nvSpPr>
        <p:spPr>
          <a:xfrm>
            <a:off x="6179800" y="4517838"/>
            <a:ext cx="220200" cy="220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7"/>
          <p:cNvSpPr/>
          <p:nvPr/>
        </p:nvSpPr>
        <p:spPr>
          <a:xfrm>
            <a:off x="3020604" y="3659556"/>
            <a:ext cx="220200" cy="2202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7"/>
          <p:cNvSpPr/>
          <p:nvPr/>
        </p:nvSpPr>
        <p:spPr>
          <a:xfrm rot="8100000">
            <a:off x="3244499" y="3855955"/>
            <a:ext cx="403475" cy="4442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7"/>
          <p:cNvSpPr txBox="1">
            <a:spLocks noGrp="1"/>
          </p:cNvSpPr>
          <p:nvPr>
            <p:ph type="title"/>
          </p:nvPr>
        </p:nvSpPr>
        <p:spPr>
          <a:xfrm>
            <a:off x="0" y="1591425"/>
            <a:ext cx="9144000" cy="156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rgbClr val="FFFFFF"/>
                </a:solidFill>
              </a:rPr>
              <a:t>For any kind of exceptional shift, we collect it’s </a:t>
            </a:r>
            <a:endParaRPr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 b="1" u="sng">
                <a:solidFill>
                  <a:srgbClr val="FFFFFF"/>
                </a:solidFill>
              </a:rPr>
              <a:t>base replica</a:t>
            </a:r>
            <a:endParaRPr sz="3600" b="1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May CDN shift differently among different domains?</a:t>
            </a:r>
            <a:endParaRPr b="1"/>
          </a:p>
        </p:txBody>
      </p:sp>
      <p:sp>
        <p:nvSpPr>
          <p:cNvPr id="685" name="Google Shape;685;p58"/>
          <p:cNvSpPr txBox="1">
            <a:spLocks noGrp="1"/>
          </p:cNvSpPr>
          <p:nvPr>
            <p:ph type="title"/>
          </p:nvPr>
        </p:nvSpPr>
        <p:spPr>
          <a:xfrm>
            <a:off x="0" y="1591425"/>
            <a:ext cx="9144000" cy="156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b="1">
                <a:solidFill>
                  <a:schemeClr val="lt1"/>
                </a:solidFill>
              </a:rPr>
              <a:t>Yes</a:t>
            </a:r>
            <a:endParaRPr sz="4800" b="1">
              <a:solidFill>
                <a:srgbClr val="FFFFFF"/>
              </a:solidFill>
            </a:endParaRPr>
          </a:p>
        </p:txBody>
      </p:sp>
      <p:sp>
        <p:nvSpPr>
          <p:cNvPr id="686" name="Google Shape;686;p58"/>
          <p:cNvSpPr txBox="1">
            <a:spLocks noGrp="1"/>
          </p:cNvSpPr>
          <p:nvPr>
            <p:ph type="title"/>
          </p:nvPr>
        </p:nvSpPr>
        <p:spPr>
          <a:xfrm>
            <a:off x="0" y="3346175"/>
            <a:ext cx="9144000" cy="15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Akamai design particular replica assignment model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for different business.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rgbClr val="666666"/>
                </a:solidFill>
                <a:highlight>
                  <a:srgbClr val="FFF2CC"/>
                </a:highlight>
              </a:rPr>
              <a:t>(static web content | streaming media | dynamic applications)</a:t>
            </a:r>
            <a:endParaRPr u="sng">
              <a:solidFill>
                <a:srgbClr val="666666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What would anycast CDN do when anomalies happen?</a:t>
            </a:r>
            <a:endParaRPr b="1"/>
          </a:p>
        </p:txBody>
      </p:sp>
      <p:sp>
        <p:nvSpPr>
          <p:cNvPr id="692" name="Google Shape;692;p59"/>
          <p:cNvSpPr txBox="1">
            <a:spLocks noGrp="1"/>
          </p:cNvSpPr>
          <p:nvPr>
            <p:ph type="title"/>
          </p:nvPr>
        </p:nvSpPr>
        <p:spPr>
          <a:xfrm>
            <a:off x="678375" y="3220450"/>
            <a:ext cx="8038800" cy="13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Mixed CDN, i.e., Microsoft, might be especial.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(empowerd by both DNS and Anycast)</a:t>
            </a:r>
            <a:endParaRPr/>
          </a:p>
        </p:txBody>
      </p:sp>
      <p:sp>
        <p:nvSpPr>
          <p:cNvPr id="693" name="Google Shape;693;p59"/>
          <p:cNvSpPr txBox="1">
            <a:spLocks noGrp="1"/>
          </p:cNvSpPr>
          <p:nvPr>
            <p:ph type="title"/>
          </p:nvPr>
        </p:nvSpPr>
        <p:spPr>
          <a:xfrm>
            <a:off x="0" y="1591425"/>
            <a:ext cx="9144000" cy="156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chemeClr val="lt1"/>
                </a:solidFill>
              </a:rPr>
              <a:t>Anycast CDN wouldn’t be controlled by CDN,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>
                <a:solidFill>
                  <a:schemeClr val="lt1"/>
                </a:solidFill>
              </a:rPr>
              <a:t>but controlled by BGP itself.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694" name="Google Shape;694;p59"/>
          <p:cNvSpPr txBox="1"/>
          <p:nvPr/>
        </p:nvSpPr>
        <p:spPr>
          <a:xfrm>
            <a:off x="0" y="4526400"/>
            <a:ext cx="91440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Char char="➢"/>
            </a:pPr>
            <a:r>
              <a:rPr lang="zh-CN"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“Fastroute: A scalable load-aware anycast routing architecture for modern CDNs,” Microsoft, 2015.</a:t>
            </a:r>
            <a:endParaRPr sz="18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Why CDN replica assignments imply </a:t>
            </a:r>
            <a:r>
              <a:rPr lang="zh-CN" b="1">
                <a:solidFill>
                  <a:srgbClr val="FFFFFF"/>
                </a:solidFill>
                <a:highlight>
                  <a:schemeClr val="dk1"/>
                </a:highlight>
              </a:rPr>
              <a:t>anomalies</a:t>
            </a:r>
            <a:endParaRPr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311700" y="1392625"/>
            <a:ext cx="87321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CDN provides users with high QoS by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extensive replicas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occasional network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anomaly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is a common event that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degrade QoS</a:t>
            </a: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Char char="●"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CDN </a:t>
            </a:r>
            <a:r>
              <a:rPr lang="zh-CN"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re-assign</a:t>
            </a: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 replicas when anomalies hit the QoS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2" name="Google Shape;2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075" y="2689181"/>
            <a:ext cx="5971325" cy="22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Replica assignment &lt;&gt; Anomalies</a:t>
            </a:r>
            <a:endParaRPr b="1"/>
          </a:p>
        </p:txBody>
      </p:sp>
      <p:sp>
        <p:nvSpPr>
          <p:cNvPr id="248" name="Google Shape;248;p19"/>
          <p:cNvSpPr txBox="1">
            <a:spLocks noGrp="1"/>
          </p:cNvSpPr>
          <p:nvPr>
            <p:ph type="title"/>
          </p:nvPr>
        </p:nvSpPr>
        <p:spPr>
          <a:xfrm>
            <a:off x="2926275" y="3755750"/>
            <a:ext cx="24372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 b="1" u="sng"/>
              <a:t>Anomalies</a:t>
            </a:r>
            <a:endParaRPr sz="4200" b="1" u="sng"/>
          </a:p>
        </p:txBody>
      </p:sp>
      <p:sp>
        <p:nvSpPr>
          <p:cNvPr id="249" name="Google Shape;249;p19"/>
          <p:cNvSpPr/>
          <p:nvPr/>
        </p:nvSpPr>
        <p:spPr>
          <a:xfrm>
            <a:off x="5103450" y="1553000"/>
            <a:ext cx="2343900" cy="73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Sophisticated 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meaurement system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842475" y="1553000"/>
            <a:ext cx="825000" cy="73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QoS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842475" y="2483675"/>
            <a:ext cx="6604800" cy="36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replica assignment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2" name="Google Shape;2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85592" y="2626588"/>
            <a:ext cx="1033799" cy="10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9"/>
          <p:cNvSpPr/>
          <p:nvPr/>
        </p:nvSpPr>
        <p:spPr>
          <a:xfrm>
            <a:off x="2654450" y="1553000"/>
            <a:ext cx="1631100" cy="733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network anomalies</a:t>
            </a:r>
            <a:endParaRPr sz="18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54" name="Google Shape;254;p19"/>
          <p:cNvCxnSpPr>
            <a:stCxn id="250" idx="3"/>
            <a:endCxn id="253" idx="1"/>
          </p:cNvCxnSpPr>
          <p:nvPr/>
        </p:nvCxnSpPr>
        <p:spPr>
          <a:xfrm>
            <a:off x="1667475" y="1919750"/>
            <a:ext cx="987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5" name="Google Shape;255;p19"/>
          <p:cNvCxnSpPr>
            <a:stCxn id="253" idx="3"/>
            <a:endCxn id="249" idx="1"/>
          </p:cNvCxnSpPr>
          <p:nvPr/>
        </p:nvCxnSpPr>
        <p:spPr>
          <a:xfrm>
            <a:off x="4285550" y="1919750"/>
            <a:ext cx="81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1620650" y="1442475"/>
            <a:ext cx="10338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/>
              <a:t>dodge</a:t>
            </a:r>
            <a:endParaRPr sz="1800" b="1"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4130150" y="1442475"/>
            <a:ext cx="10338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1"/>
              <a:t>build</a:t>
            </a:r>
            <a:endParaRPr sz="1800" b="1"/>
          </a:p>
        </p:txBody>
      </p:sp>
      <p:cxnSp>
        <p:nvCxnSpPr>
          <p:cNvPr id="258" name="Google Shape;258;p19"/>
          <p:cNvCxnSpPr>
            <a:endCxn id="252" idx="3"/>
          </p:cNvCxnSpPr>
          <p:nvPr/>
        </p:nvCxnSpPr>
        <p:spPr>
          <a:xfrm>
            <a:off x="550792" y="3144499"/>
            <a:ext cx="6934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259" name="Google Shape;259;p19"/>
          <p:cNvSpPr/>
          <p:nvPr/>
        </p:nvSpPr>
        <p:spPr>
          <a:xfrm>
            <a:off x="3720025" y="2998788"/>
            <a:ext cx="749700" cy="825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7800875" y="1670225"/>
            <a:ext cx="12240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CDN</a:t>
            </a:r>
            <a:endParaRPr b="1"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7373625" y="4025550"/>
            <a:ext cx="15285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Network</a:t>
            </a:r>
            <a:endParaRPr b="1"/>
          </a:p>
        </p:txBody>
      </p:sp>
      <p:sp>
        <p:nvSpPr>
          <p:cNvPr id="262" name="Google Shape;262;p19"/>
          <p:cNvSpPr/>
          <p:nvPr/>
        </p:nvSpPr>
        <p:spPr>
          <a:xfrm>
            <a:off x="6137425" y="2182295"/>
            <a:ext cx="403500" cy="44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"/>
          <p:cNvSpPr txBox="1">
            <a:spLocks noGrp="1"/>
          </p:cNvSpPr>
          <p:nvPr>
            <p:ph type="title" idx="4294967295"/>
          </p:nvPr>
        </p:nvSpPr>
        <p:spPr>
          <a:xfrm>
            <a:off x="783775" y="193575"/>
            <a:ext cx="7599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200" b="1"/>
              <a:t>Detecting network anomalies </a:t>
            </a:r>
            <a:endParaRPr sz="4200" b="1"/>
          </a:p>
        </p:txBody>
      </p:sp>
      <p:sp>
        <p:nvSpPr>
          <p:cNvPr id="268" name="Google Shape;268;p20"/>
          <p:cNvSpPr/>
          <p:nvPr/>
        </p:nvSpPr>
        <p:spPr>
          <a:xfrm>
            <a:off x="1483525" y="1197875"/>
            <a:ext cx="6222300" cy="479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by observing CDN replica assignments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0" y="2014000"/>
            <a:ext cx="9144000" cy="106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detect anomaly events in </a:t>
            </a:r>
            <a:r>
              <a:rPr lang="zh-CN" sz="3600" b="1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statistical</a:t>
            </a:r>
            <a:r>
              <a:rPr lang="zh-CN" sz="30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terms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0" name="Google Shape;270;p20"/>
          <p:cNvSpPr txBox="1">
            <a:spLocks noGrp="1"/>
          </p:cNvSpPr>
          <p:nvPr>
            <p:ph type="body" idx="4294967295"/>
          </p:nvPr>
        </p:nvSpPr>
        <p:spPr>
          <a:xfrm>
            <a:off x="0" y="3653850"/>
            <a:ext cx="9144000" cy="12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latin typeface="Oswald"/>
                <a:ea typeface="Oswald"/>
                <a:cs typeface="Oswald"/>
                <a:sym typeface="Oswald"/>
              </a:rPr>
              <a:t>as a “whistle-blower” to trigger sophisticated measurements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1" name="Google Shape;271;p20"/>
          <p:cNvSpPr/>
          <p:nvPr/>
        </p:nvSpPr>
        <p:spPr>
          <a:xfrm>
            <a:off x="483525" y="3413625"/>
            <a:ext cx="1622700" cy="479400"/>
          </a:xfrm>
          <a:prstGeom prst="roundRect">
            <a:avLst>
              <a:gd name="adj" fmla="val 16667"/>
            </a:avLst>
          </a:prstGeom>
          <a:solidFill>
            <a:srgbClr val="E81B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practically</a:t>
            </a:r>
            <a:endParaRPr sz="2400" b="1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body" idx="2"/>
          </p:nvPr>
        </p:nvSpPr>
        <p:spPr>
          <a:xfrm>
            <a:off x="4612075" y="724200"/>
            <a:ext cx="44508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Char char="●"/>
            </a:pPr>
            <a:r>
              <a:rPr lang="zh-C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Why replica shift…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How to observe the shift...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How replica shift...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Anomalies behind shifts…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Case study…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Char char="●"/>
            </a:pPr>
            <a:r>
              <a:rPr lang="zh-CN" sz="3000">
                <a:latin typeface="Oswald"/>
                <a:ea typeface="Oswald"/>
                <a:cs typeface="Oswald"/>
                <a:sym typeface="Oswald"/>
              </a:rPr>
              <a:t>Conclusion...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b="1"/>
              <a:t>How CDN control replica assignment </a:t>
            </a:r>
            <a:r>
              <a:rPr lang="zh-CN"/>
              <a:t>(Background)</a:t>
            </a:r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2696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Anycast-based CDN</a:t>
            </a:r>
            <a:endParaRPr sz="2400" b="1"/>
          </a:p>
        </p:txBody>
      </p:sp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311700" y="3246075"/>
            <a:ext cx="26961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/>
              <a:t>DNS-based CDN</a:t>
            </a:r>
            <a:endParaRPr sz="2400" b="1"/>
          </a:p>
        </p:txBody>
      </p:sp>
      <p:pic>
        <p:nvPicPr>
          <p:cNvPr id="285" name="Google Shape;2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600" y="3843825"/>
            <a:ext cx="6818476" cy="5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445" y="3362973"/>
            <a:ext cx="499675" cy="4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7800" y="1433248"/>
            <a:ext cx="333175" cy="33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>
            <a:spLocks noGrp="1"/>
          </p:cNvSpPr>
          <p:nvPr>
            <p:ph type="body" idx="1"/>
          </p:nvPr>
        </p:nvSpPr>
        <p:spPr>
          <a:xfrm>
            <a:off x="877850" y="1814200"/>
            <a:ext cx="7664100" cy="6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latin typeface="Oswald"/>
                <a:ea typeface="Oswald"/>
                <a:cs typeface="Oswald"/>
                <a:sym typeface="Oswald"/>
              </a:rPr>
              <a:t>user direction is naturally handled by the BGP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3007800" y="2448825"/>
            <a:ext cx="28140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uncontrollable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90" name="Google Shape;290;p22"/>
          <p:cNvCxnSpPr/>
          <p:nvPr/>
        </p:nvCxnSpPr>
        <p:spPr>
          <a:xfrm>
            <a:off x="1" y="3246074"/>
            <a:ext cx="9157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291" name="Google Shape;291;p22"/>
          <p:cNvSpPr/>
          <p:nvPr/>
        </p:nvSpPr>
        <p:spPr>
          <a:xfrm>
            <a:off x="3007800" y="4443850"/>
            <a:ext cx="2814000" cy="499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self-controllable</a:t>
            </a:r>
            <a:endParaRPr sz="2400" b="1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22"/>
          <p:cNvSpPr/>
          <p:nvPr/>
        </p:nvSpPr>
        <p:spPr>
          <a:xfrm>
            <a:off x="5888874" y="3803825"/>
            <a:ext cx="1114500" cy="642600"/>
          </a:xfrm>
          <a:prstGeom prst="flowChartAlternateProcess">
            <a:avLst/>
          </a:prstGeom>
          <a:noFill/>
          <a:ln w="38100" cap="flat" cmpd="sng">
            <a:solidFill>
              <a:srgbClr val="E81B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"/>
          <p:cNvSpPr/>
          <p:nvPr/>
        </p:nvSpPr>
        <p:spPr>
          <a:xfrm>
            <a:off x="7218000" y="3803825"/>
            <a:ext cx="895800" cy="642600"/>
          </a:xfrm>
          <a:prstGeom prst="flowChartAlternateProcess">
            <a:avLst/>
          </a:prstGeom>
          <a:noFill/>
          <a:ln w="38100" cap="flat" cmpd="sng">
            <a:solidFill>
              <a:srgbClr val="E81B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Macintosh PowerPoint</Application>
  <PresentationFormat>On-screen Show (16:9)</PresentationFormat>
  <Paragraphs>267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Oswald</vt:lpstr>
      <vt:lpstr>Trebuchet MS</vt:lpstr>
      <vt:lpstr>Oswald Medium</vt:lpstr>
      <vt:lpstr>Oswald SemiBold</vt:lpstr>
      <vt:lpstr>Hei</vt:lpstr>
      <vt:lpstr>Source Code Pro</vt:lpstr>
      <vt:lpstr>Arial</vt:lpstr>
      <vt:lpstr>PT Sans Narrow</vt:lpstr>
      <vt:lpstr>Verdana</vt:lpstr>
      <vt:lpstr>Modern Writer</vt:lpstr>
      <vt:lpstr>Perceiving Internet Anomalies via CDN Replica Shifts</vt:lpstr>
      <vt:lpstr>network anomalies </vt:lpstr>
      <vt:lpstr>The Challenge of internet anomalies perception</vt:lpstr>
      <vt:lpstr>PowerPoint Presentation</vt:lpstr>
      <vt:lpstr>Why CDN replica assignments imply anomalies</vt:lpstr>
      <vt:lpstr>Replica assignment &lt;&gt; Anomalies</vt:lpstr>
      <vt:lpstr>Detecting network anomalies </vt:lpstr>
      <vt:lpstr>Content</vt:lpstr>
      <vt:lpstr>How CDN control replica assignment (Background)</vt:lpstr>
      <vt:lpstr>How replica shifts imply anomalies?</vt:lpstr>
      <vt:lpstr>What drives a replica shift?</vt:lpstr>
      <vt:lpstr>The exceptional shifts</vt:lpstr>
      <vt:lpstr>Content</vt:lpstr>
      <vt:lpstr>Focus on the DNS-based CDN</vt:lpstr>
      <vt:lpstr>The ECS option (Background)</vt:lpstr>
      <vt:lpstr>How we measure</vt:lpstr>
      <vt:lpstr>PowerPoint Presentation</vt:lpstr>
      <vt:lpstr>Content</vt:lpstr>
      <vt:lpstr>How to claim the shift...</vt:lpstr>
      <vt:lpstr>Replica shift frequency</vt:lpstr>
      <vt:lpstr>Regular replica quantity  across networks</vt:lpstr>
      <vt:lpstr>How to claim the exceptional shift...</vt:lpstr>
      <vt:lpstr>How to claim the exceptional shift...</vt:lpstr>
      <vt:lpstr>Frequency of occurrence: exceptional shifts</vt:lpstr>
      <vt:lpstr>Content</vt:lpstr>
      <vt:lpstr>How to understand the anomalies?</vt:lpstr>
      <vt:lpstr>Probe</vt:lpstr>
      <vt:lpstr>Probe</vt:lpstr>
      <vt:lpstr>CDF of regional shifts on ∆value</vt:lpstr>
      <vt:lpstr>CDF of occasional shifts on ∆value</vt:lpstr>
      <vt:lpstr>Distribution of ∆ratio (inflation)</vt:lpstr>
      <vt:lpstr>Content</vt:lpstr>
      <vt:lpstr>Exceptional shift</vt:lpstr>
      <vt:lpstr>An anomaly case: routing detour</vt:lpstr>
      <vt:lpstr>An anomaly case: routing detour</vt:lpstr>
      <vt:lpstr>An anomaly case: routing detour</vt:lpstr>
      <vt:lpstr>80(40*2) ms</vt:lpstr>
      <vt:lpstr>Content</vt:lpstr>
      <vt:lpstr>Insights</vt:lpstr>
      <vt:lpstr>Insights (Contd.)</vt:lpstr>
      <vt:lpstr>SUMMARY</vt:lpstr>
      <vt:lpstr>Qustions &amp; Comments</vt:lpstr>
      <vt:lpstr>Backup slides...</vt:lpstr>
      <vt:lpstr>Is methodology works in Europe?</vt:lpstr>
      <vt:lpstr>May CDN shift differently among different domains?</vt:lpstr>
      <vt:lpstr>What would anycast CDN do when anomalies happen?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Perceiving Internet Anomalies via CDN Replica Shifts</dc:title>
  <cp:lastModifiedBy>贾 溢豪</cp:lastModifiedBy>
  <cp:revision>1</cp:revision>
  <dcterms:modified xsi:type="dcterms:W3CDTF">2019-05-02T22:43:25Z</dcterms:modified>
</cp:coreProperties>
</file>