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6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2788" autoAdjust="0"/>
  </p:normalViewPr>
  <p:slideViewPr>
    <p:cSldViewPr>
      <p:cViewPr varScale="1">
        <p:scale>
          <a:sx n="62" d="100"/>
          <a:sy n="62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77A27-5594-4F27-82E3-68BD5AC6990B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9D734-3783-48A2-828C-3BC5D98F7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9D734-3783-48A2-828C-3BC5D98F7756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Accuracy: A big location</a:t>
            </a:r>
            <a:r>
              <a:rPr lang="en-US" altLang="zh-CN" baseline="0" dirty="0" smtClean="0"/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9D734-3783-48A2-828C-3BC5D98F7756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9D734-3783-48A2-828C-3BC5D98F7756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9D734-3783-48A2-828C-3BC5D98F7756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6E233-B4CA-4066-B502-50020B22C3B5}" type="datetimeFigureOut">
              <a:rPr lang="zh-CN" altLang="en-US" smtClean="0"/>
              <a:pPr/>
              <a:t>2009/5/13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8A9FA-FF89-4760-BB62-33FBE1AB64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62000" y="1066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CN" altLang="en-US" sz="4000" dirty="0"/>
              <a:t/>
            </a:r>
            <a:br>
              <a:rPr lang="zh-CN" altLang="en-US" sz="4000" dirty="0"/>
            </a:br>
            <a:r>
              <a:rPr lang="en-US" altLang="zh-CN" sz="4000" dirty="0"/>
              <a:t> </a:t>
            </a:r>
            <a:r>
              <a:rPr lang="en-US" altLang="zh-CN" sz="4000" b="1" dirty="0"/>
              <a:t>Mining Interesting Locations and Travel Sequences from GPS Trajectories </a:t>
            </a:r>
            <a:endParaRPr lang="zh-CN" altLang="en-US" sz="40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>
            <a:normAutofit fontScale="77500" lnSpcReduction="20000"/>
          </a:bodyPr>
          <a:lstStyle/>
          <a:p>
            <a:endParaRPr lang="zh-CN" alt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altLang="zh-CN" dirty="0">
                <a:solidFill>
                  <a:schemeClr val="bg2">
                    <a:lumMod val="50000"/>
                  </a:schemeClr>
                </a:solidFill>
              </a:rPr>
              <a:t> Yu </a:t>
            </a:r>
            <a:r>
              <a:rPr lang="en-US" altLang="zh-CN" dirty="0" err="1">
                <a:solidFill>
                  <a:schemeClr val="bg2">
                    <a:lumMod val="50000"/>
                  </a:schemeClr>
                </a:solidFill>
              </a:rPr>
              <a:t>Zheng</a:t>
            </a:r>
            <a:r>
              <a:rPr lang="en-US" altLang="zh-CN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altLang="zh-CN" dirty="0" err="1">
                <a:solidFill>
                  <a:schemeClr val="bg2">
                    <a:lumMod val="50000"/>
                  </a:schemeClr>
                </a:solidFill>
              </a:rPr>
              <a:t>Lizhu</a:t>
            </a:r>
            <a:r>
              <a:rPr lang="en-US" altLang="zh-CN" dirty="0">
                <a:solidFill>
                  <a:schemeClr val="bg2">
                    <a:lumMod val="50000"/>
                  </a:schemeClr>
                </a:solidFill>
              </a:rPr>
              <a:t> Zhang, Xing </a:t>
            </a:r>
            <a:r>
              <a:rPr lang="en-US" altLang="zh-CN" dirty="0" err="1">
                <a:solidFill>
                  <a:schemeClr val="bg2">
                    <a:lumMod val="50000"/>
                  </a:schemeClr>
                </a:solidFill>
              </a:rPr>
              <a:t>Xie</a:t>
            </a:r>
            <a:r>
              <a:rPr lang="en-US" altLang="zh-CN" dirty="0">
                <a:solidFill>
                  <a:schemeClr val="bg2">
                    <a:lumMod val="50000"/>
                  </a:schemeClr>
                </a:solidFill>
              </a:rPr>
              <a:t>, Wei-Ying Ma </a:t>
            </a:r>
            <a:endParaRPr lang="en-US" altLang="zh-CN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zh-CN" alt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altLang="zh-CN" dirty="0">
                <a:solidFill>
                  <a:schemeClr val="bg2">
                    <a:lumMod val="50000"/>
                  </a:schemeClr>
                </a:solidFill>
              </a:rPr>
              <a:t> Microsoft Research </a:t>
            </a: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</a:rPr>
              <a:t>Asia</a:t>
            </a:r>
            <a:endParaRPr lang="zh-CN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33600" y="4876800"/>
            <a:ext cx="4572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zh-CN" altLang="en-US" dirty="0"/>
          </a:p>
          <a:p>
            <a:pPr algn="ctr"/>
            <a:r>
              <a:rPr lang="en-US" altLang="zh-CN" sz="2800" dirty="0" smtClean="0"/>
              <a:t>Attack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Efficiency 2.2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 short, the tree-based hierarchical graph can </a:t>
            </a:r>
            <a:r>
              <a:rPr lang="en-US" altLang="zh-CN" dirty="0">
                <a:solidFill>
                  <a:srgbClr val="FF0000"/>
                </a:solidFill>
              </a:rPr>
              <a:t>effectively</a:t>
            </a:r>
            <a:r>
              <a:rPr lang="en-US" altLang="zh-CN" dirty="0"/>
              <a:t> model multiple users’ travel sequences on a variety of geospatial scales</a:t>
            </a:r>
            <a:r>
              <a:rPr lang="en-US" altLang="zh-CN" dirty="0" smtClean="0"/>
              <a:t>.</a:t>
            </a:r>
          </a:p>
          <a:p>
            <a:endParaRPr lang="en-US" altLang="zh-CN" dirty="0"/>
          </a:p>
          <a:p>
            <a:r>
              <a:rPr lang="en-US" altLang="zh-CN" dirty="0" smtClean="0"/>
              <a:t>How efficient it is when your dataset faces the daily change issues? </a:t>
            </a:r>
          </a:p>
          <a:p>
            <a:r>
              <a:rPr lang="en-US" altLang="zh-CN" dirty="0" smtClean="0"/>
              <a:t>The removal of the place.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Section 2.3</a:t>
            </a:r>
          </a:p>
          <a:p>
            <a:r>
              <a:rPr lang="en-US" altLang="zh-CN" dirty="0" smtClean="0"/>
              <a:t>By </a:t>
            </a:r>
            <a:r>
              <a:rPr lang="en-US" altLang="zh-CN" dirty="0"/>
              <a:t>changing the </a:t>
            </a:r>
            <a:r>
              <a:rPr lang="en-US" altLang="zh-CN" dirty="0">
                <a:solidFill>
                  <a:srgbClr val="FF0000"/>
                </a:solidFill>
              </a:rPr>
              <a:t>zoom level</a:t>
            </a:r>
            <a:r>
              <a:rPr lang="en-US" altLang="zh-CN" dirty="0"/>
              <a:t> and/or moving this Web map, an individual can retrieve such results within any regions</a:t>
            </a:r>
            <a:r>
              <a:rPr lang="en-US" altLang="zh-CN" dirty="0" smtClean="0"/>
              <a:t>.</a:t>
            </a:r>
          </a:p>
          <a:p>
            <a:endParaRPr lang="en-US" altLang="zh-CN" dirty="0"/>
          </a:p>
          <a:p>
            <a:r>
              <a:rPr lang="en-US" altLang="zh-CN" dirty="0" smtClean="0"/>
              <a:t>How many levels do you have?  4</a:t>
            </a:r>
          </a:p>
          <a:p>
            <a:r>
              <a:rPr lang="en-US" altLang="zh-CN" dirty="0" smtClean="0"/>
              <a:t>Google 20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Nothing</a:t>
            </a:r>
            <a:r>
              <a:rPr lang="en-US" altLang="zh-CN" dirty="0" smtClean="0"/>
              <a:t> new in methodologies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lang="en-US" altLang="zh-CN" dirty="0" smtClean="0"/>
              <a:t>4.2.1. Borrow HITS (1999) to tie users and locations together</a:t>
            </a:r>
            <a:endParaRPr lang="zh-CN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971800"/>
            <a:ext cx="34575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886200"/>
            <a:ext cx="39433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内容占位符 2"/>
          <p:cNvSpPr txBox="1">
            <a:spLocks/>
          </p:cNvSpPr>
          <p:nvPr/>
        </p:nvSpPr>
        <p:spPr>
          <a:xfrm>
            <a:off x="228600" y="49530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One-way vs. Two ways</a:t>
            </a: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Nothing</a:t>
            </a:r>
            <a:r>
              <a:rPr lang="en-US" altLang="zh-CN" dirty="0" smtClean="0"/>
              <a:t> new in methodologies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4.2.2</a:t>
            </a:r>
          </a:p>
          <a:p>
            <a:r>
              <a:rPr lang="en-US" altLang="zh-CN" dirty="0" smtClean="0"/>
              <a:t>Before </a:t>
            </a:r>
            <a:r>
              <a:rPr lang="en-US" altLang="zh-CN" dirty="0"/>
              <a:t>conducting the HITS-based inference, we need to </a:t>
            </a:r>
            <a:r>
              <a:rPr lang="en-US" altLang="zh-CN" dirty="0">
                <a:solidFill>
                  <a:srgbClr val="FF0000"/>
                </a:solidFill>
              </a:rPr>
              <a:t>specify a geospatial region </a:t>
            </a:r>
            <a:r>
              <a:rPr lang="en-US" altLang="zh-CN" dirty="0"/>
              <a:t>(a topic query) for the inference model and formulate a dataset that contains the locations falling in this region. </a:t>
            </a:r>
            <a:endParaRPr lang="en-US" altLang="zh-CN" dirty="0" smtClean="0"/>
          </a:p>
          <a:p>
            <a:r>
              <a:rPr lang="en-US" altLang="zh-CN" dirty="0" smtClean="0"/>
              <a:t>Borrow idea again!!!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Nothing</a:t>
            </a:r>
            <a:r>
              <a:rPr lang="en-US" altLang="zh-CN" dirty="0" smtClean="0"/>
              <a:t> new in methodologies (3)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4.2.3.</a:t>
            </a:r>
            <a:endParaRPr lang="en-US" altLang="zh-CN" dirty="0"/>
          </a:p>
          <a:p>
            <a:r>
              <a:rPr lang="en-US" altLang="zh-CN" dirty="0" smtClean="0"/>
              <a:t>1. In </a:t>
            </a:r>
            <a:r>
              <a:rPr lang="en-US" altLang="zh-CN" dirty="0"/>
              <a:t>this matrix, an item </a:t>
            </a:r>
            <a:r>
              <a:rPr lang="zh-CN" altLang="en-US" dirty="0"/>
              <a:t>𝑣</a:t>
            </a:r>
            <a:r>
              <a:rPr lang="zh-CN" altLang="en-US" baseline="30000" dirty="0"/>
              <a:t>𝑖</a:t>
            </a:r>
            <a:r>
              <a:rPr lang="zh-CN" altLang="en-US" baseline="-25000" dirty="0"/>
              <a:t>𝑗𝑘</a:t>
            </a:r>
            <a:r>
              <a:rPr lang="zh-CN" altLang="en-US" dirty="0"/>
              <a:t> </a:t>
            </a:r>
            <a:r>
              <a:rPr lang="en-US" altLang="zh-CN" dirty="0"/>
              <a:t>stands for </a:t>
            </a:r>
            <a:r>
              <a:rPr lang="en-US" altLang="zh-CN" dirty="0">
                <a:solidFill>
                  <a:srgbClr val="FF0000"/>
                </a:solidFill>
              </a:rPr>
              <a:t>the times</a:t>
            </a:r>
            <a:r>
              <a:rPr lang="en-US" altLang="zh-CN" dirty="0"/>
              <a:t> that </a:t>
            </a:r>
            <a:r>
              <a:rPr lang="zh-CN" altLang="en-US" dirty="0"/>
              <a:t>𝑢</a:t>
            </a:r>
            <a:r>
              <a:rPr lang="zh-CN" altLang="en-US" baseline="-25000" dirty="0"/>
              <a:t>𝑘</a:t>
            </a:r>
            <a:r>
              <a:rPr lang="zh-CN" altLang="en-US" dirty="0"/>
              <a:t> </a:t>
            </a:r>
            <a:r>
              <a:rPr lang="en-US" altLang="zh-CN" dirty="0"/>
              <a:t>(a user) has visited to cluster </a:t>
            </a:r>
            <a:r>
              <a:rPr lang="zh-CN" altLang="en-US" dirty="0"/>
              <a:t>𝑐</a:t>
            </a:r>
            <a:r>
              <a:rPr lang="zh-CN" altLang="en-US" baseline="-25000" dirty="0"/>
              <a:t>𝑖𝑗</a:t>
            </a:r>
            <a:r>
              <a:rPr lang="en-US" altLang="zh-CN" dirty="0"/>
              <a:t>(the </a:t>
            </a:r>
            <a:r>
              <a:rPr lang="en-US" altLang="zh-CN" dirty="0" err="1"/>
              <a:t>jth</a:t>
            </a:r>
            <a:r>
              <a:rPr lang="en-US" altLang="zh-CN" dirty="0"/>
              <a:t> cluster on the </a:t>
            </a:r>
            <a:r>
              <a:rPr lang="en-US" altLang="zh-CN" dirty="0" err="1"/>
              <a:t>ith</a:t>
            </a:r>
            <a:r>
              <a:rPr lang="en-US" altLang="zh-CN" dirty="0"/>
              <a:t> level). </a:t>
            </a:r>
            <a:endParaRPr lang="zh-CN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199" y="4038600"/>
            <a:ext cx="3624649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内容占位符 2"/>
          <p:cNvSpPr txBox="1">
            <a:spLocks/>
          </p:cNvSpPr>
          <p:nvPr/>
        </p:nvSpPr>
        <p:spPr>
          <a:xfrm>
            <a:off x="381000" y="4114800"/>
            <a:ext cx="48006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altLang="zh-C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“Power” iteration method.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3200" noProof="0" dirty="0" smtClean="0"/>
              <a:t>Continue borrowing. Ur…..</a:t>
            </a: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You have nothing to tell?</a:t>
            </a:r>
            <a:endParaRPr lang="zh-CN" alt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4653576" cy="3809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内容占位符 2"/>
          <p:cNvSpPr txBox="1">
            <a:spLocks/>
          </p:cNvSpPr>
          <p:nvPr/>
        </p:nvSpPr>
        <p:spPr>
          <a:xfrm>
            <a:off x="457200" y="55626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you use them later?</a:t>
            </a: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5410200" y="1752600"/>
            <a:ext cx="2743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5.1.1</a:t>
            </a: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Unjustified thresholds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5.1.3</a:t>
            </a:r>
          </a:p>
          <a:p>
            <a:r>
              <a:rPr lang="en-US" altLang="zh-CN" dirty="0" smtClean="0"/>
              <a:t>we </a:t>
            </a:r>
            <a:r>
              <a:rPr lang="en-US" altLang="zh-CN" dirty="0"/>
              <a:t>set </a:t>
            </a:r>
            <a:r>
              <a:rPr lang="en-US" altLang="zh-CN" dirty="0" err="1"/>
              <a:t>T</a:t>
            </a:r>
            <a:r>
              <a:rPr lang="en-US" altLang="zh-CN" sz="1200" dirty="0" err="1"/>
              <a:t>threh</a:t>
            </a:r>
            <a:r>
              <a:rPr lang="en-US" altLang="zh-CN" sz="1200" dirty="0"/>
              <a:t> </a:t>
            </a:r>
            <a:r>
              <a:rPr lang="en-US" altLang="zh-CN" dirty="0"/>
              <a:t>to 20 minutes and </a:t>
            </a:r>
            <a:r>
              <a:rPr lang="en-US" altLang="zh-CN" dirty="0" err="1"/>
              <a:t>D</a:t>
            </a:r>
            <a:r>
              <a:rPr lang="en-US" altLang="zh-CN" sz="1200" dirty="0" err="1"/>
              <a:t>threh</a:t>
            </a:r>
            <a:r>
              <a:rPr lang="en-US" altLang="zh-CN" dirty="0"/>
              <a:t> to 200 meters for stay point detection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Randomly??</a:t>
            </a:r>
          </a:p>
          <a:p>
            <a:r>
              <a:rPr lang="en-US" altLang="zh-CN" dirty="0" smtClean="0"/>
              <a:t>A shopping mall can not be larger than 200 * 200 square meters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Nothing</a:t>
            </a:r>
            <a:r>
              <a:rPr lang="en-US" altLang="zh-CN" dirty="0" smtClean="0"/>
              <a:t> new in methodologies (4)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1. We </a:t>
            </a:r>
            <a:r>
              <a:rPr lang="en-US" altLang="zh-CN" dirty="0"/>
              <a:t>use a density-based clustering algorithm, OPTICS (</a:t>
            </a:r>
            <a:r>
              <a:rPr lang="en-US" altLang="zh-CN" dirty="0">
                <a:solidFill>
                  <a:srgbClr val="FF0000"/>
                </a:solidFill>
              </a:rPr>
              <a:t>Ordering Points To Identify the Clustering Structure</a:t>
            </a:r>
            <a:r>
              <a:rPr lang="en-US" altLang="zh-CN" dirty="0"/>
              <a:t>), to hierarchically cluster stay-points into geospatial regions in a divisive manner. </a:t>
            </a:r>
            <a:endParaRPr lang="en-US" altLang="zh-CN" dirty="0" smtClean="0"/>
          </a:p>
          <a:p>
            <a:pPr lvl="1"/>
            <a:r>
              <a:rPr lang="en-US" altLang="zh-CN" sz="2400" dirty="0" smtClean="0"/>
              <a:t>It is in </a:t>
            </a:r>
            <a:r>
              <a:rPr lang="en-US" altLang="zh-CN" sz="2400" dirty="0"/>
              <a:t>ACM </a:t>
            </a:r>
            <a:r>
              <a:rPr lang="en-US" altLang="zh-CN" sz="2400" dirty="0" smtClean="0"/>
              <a:t>SIGMOD’99, Continue borrowing……</a:t>
            </a:r>
          </a:p>
          <a:p>
            <a:r>
              <a:rPr lang="en-US" altLang="zh-CN" sz="2600" dirty="0"/>
              <a:t>I. S. </a:t>
            </a:r>
            <a:r>
              <a:rPr lang="en-US" altLang="zh-CN" sz="2600" dirty="0" err="1"/>
              <a:t>Dhillon</a:t>
            </a:r>
            <a:r>
              <a:rPr lang="en-US" altLang="zh-CN" sz="2600" dirty="0"/>
              <a:t>. Co-clustering documents and </a:t>
            </a:r>
            <a:r>
              <a:rPr lang="en-US" altLang="zh-CN" sz="2600" dirty="0" smtClean="0"/>
              <a:t>words using </a:t>
            </a:r>
            <a:r>
              <a:rPr lang="en-US" altLang="zh-CN" sz="2600" dirty="0"/>
              <a:t>bipartite spectral graph partitioning. </a:t>
            </a:r>
            <a:r>
              <a:rPr lang="en-US" altLang="zh-CN" sz="2600" dirty="0" smtClean="0"/>
              <a:t>In KDD </a:t>
            </a:r>
            <a:r>
              <a:rPr lang="en-US" altLang="zh-CN" sz="2600" dirty="0"/>
              <a:t>’01.</a:t>
            </a:r>
          </a:p>
          <a:p>
            <a:r>
              <a:rPr lang="en-US" altLang="zh-CN" dirty="0" smtClean="0"/>
              <a:t>2. As </a:t>
            </a:r>
            <a:r>
              <a:rPr lang="en-US" altLang="zh-CN" dirty="0"/>
              <a:t>compared to an agglomerative method like </a:t>
            </a:r>
            <a:r>
              <a:rPr lang="en-US" altLang="zh-CN" dirty="0" smtClean="0"/>
              <a:t>K-Means (1957),…</a:t>
            </a:r>
          </a:p>
          <a:p>
            <a:pPr>
              <a:buNone/>
            </a:pPr>
            <a:r>
              <a:rPr lang="en-US" altLang="zh-CN" dirty="0"/>
              <a:t>	</a:t>
            </a:r>
            <a:r>
              <a:rPr lang="en-US" altLang="zh-CN" sz="2000" dirty="0" smtClean="0"/>
              <a:t>	</a:t>
            </a:r>
            <a:r>
              <a:rPr lang="en-US" altLang="zh-CN" sz="2400" dirty="0" smtClean="0"/>
              <a:t>Come on…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533400"/>
            <a:ext cx="4038600" cy="1508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133600"/>
            <a:ext cx="4343400" cy="154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000" y="4191000"/>
            <a:ext cx="599273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矩形 6"/>
          <p:cNvSpPr/>
          <p:nvPr/>
        </p:nvSpPr>
        <p:spPr>
          <a:xfrm>
            <a:off x="2514600" y="914400"/>
            <a:ext cx="2286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0" y="7620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83.3%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486400" y="27432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87%</a:t>
            </a:r>
            <a:endParaRPr lang="zh-CN" altLang="en-US" sz="3200" dirty="0"/>
          </a:p>
        </p:txBody>
      </p:sp>
      <p:sp>
        <p:nvSpPr>
          <p:cNvPr id="10" name="矩形 9"/>
          <p:cNvSpPr/>
          <p:nvPr/>
        </p:nvSpPr>
        <p:spPr>
          <a:xfrm>
            <a:off x="2514600" y="2895600"/>
            <a:ext cx="2286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2514600" y="4648200"/>
            <a:ext cx="10668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5638800" y="4648200"/>
            <a:ext cx="10668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6934200" y="46482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93.75%</a:t>
            </a:r>
            <a:endParaRPr lang="zh-CN" altLang="en-US" sz="3200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29400" y="1143000"/>
            <a:ext cx="21526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1066800" y="5780782"/>
            <a:ext cx="32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/>
              <a:t>Tradeoffs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Poor comparison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533401"/>
            <a:ext cx="8229600" cy="4267200"/>
          </a:xfrm>
        </p:spPr>
        <p:txBody>
          <a:bodyPr>
            <a:normAutofit/>
          </a:bodyPr>
          <a:lstStyle/>
          <a:p>
            <a:endParaRPr lang="zh-CN" altLang="en-US" dirty="0"/>
          </a:p>
          <a:p>
            <a:r>
              <a:rPr lang="en-US" altLang="zh-CN" dirty="0"/>
              <a:t> As a result, our HITS-based inference model outperformed baseline approaches like </a:t>
            </a:r>
            <a:r>
              <a:rPr lang="en-US" altLang="zh-CN" i="1" dirty="0" smtClean="0"/>
              <a:t>rank-by-count and rank-by-frequency.</a:t>
            </a:r>
          </a:p>
          <a:p>
            <a:r>
              <a:rPr lang="en-US" altLang="zh-CN" dirty="0" smtClean="0"/>
              <a:t>Related works [1, 2] have </a:t>
            </a:r>
            <a:r>
              <a:rPr lang="en-US" altLang="zh-CN" dirty="0"/>
              <a:t>studied mobility </a:t>
            </a:r>
            <a:r>
              <a:rPr lang="en-US" altLang="zh-CN" dirty="0" smtClean="0"/>
              <a:t>in the </a:t>
            </a:r>
            <a:r>
              <a:rPr lang="en-US" altLang="zh-CN" dirty="0"/>
              <a:t>context of sequential rule mining, where the goal </a:t>
            </a:r>
            <a:r>
              <a:rPr lang="en-US" altLang="zh-CN" dirty="0" smtClean="0"/>
              <a:t>is to </a:t>
            </a:r>
            <a:r>
              <a:rPr lang="en-US" altLang="zh-CN" dirty="0"/>
              <a:t>extract the most </a:t>
            </a:r>
            <a:r>
              <a:rPr lang="en-US" altLang="zh-CN" dirty="0">
                <a:solidFill>
                  <a:srgbClr val="FF0000"/>
                </a:solidFill>
              </a:rPr>
              <a:t>frequent trajectory sequences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28600" y="49530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[1] . R</a:t>
            </a:r>
            <a:r>
              <a:rPr lang="en-US" altLang="zh-CN" dirty="0"/>
              <a:t>. </a:t>
            </a:r>
            <a:r>
              <a:rPr lang="en-US" altLang="zh-CN" dirty="0" err="1"/>
              <a:t>Agrawal</a:t>
            </a:r>
            <a:r>
              <a:rPr lang="en-US" altLang="zh-CN" dirty="0"/>
              <a:t> and R. </a:t>
            </a:r>
            <a:r>
              <a:rPr lang="en-US" altLang="zh-CN" dirty="0" err="1"/>
              <a:t>Srikant</a:t>
            </a:r>
            <a:r>
              <a:rPr lang="en-US" altLang="zh-CN" dirty="0"/>
              <a:t>. </a:t>
            </a:r>
            <a:r>
              <a:rPr lang="en-US" altLang="zh-CN" b="1" dirty="0"/>
              <a:t>Mining </a:t>
            </a:r>
            <a:r>
              <a:rPr lang="en-US" altLang="zh-CN" b="1" dirty="0" smtClean="0"/>
              <a:t>Sequential Patterns</a:t>
            </a:r>
            <a:r>
              <a:rPr lang="en-US" altLang="zh-CN" dirty="0"/>
              <a:t>. </a:t>
            </a:r>
            <a:r>
              <a:rPr lang="en-US" altLang="zh-CN" dirty="0" smtClean="0"/>
              <a:t>In EDBT </a:t>
            </a:r>
            <a:r>
              <a:rPr lang="en-US" altLang="zh-CN" dirty="0"/>
              <a:t>’95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[2] . F</a:t>
            </a:r>
            <a:r>
              <a:rPr lang="en-US" altLang="zh-CN" dirty="0"/>
              <a:t>. </a:t>
            </a:r>
            <a:r>
              <a:rPr lang="en-US" altLang="zh-CN" dirty="0" err="1"/>
              <a:t>Verhein</a:t>
            </a:r>
            <a:r>
              <a:rPr lang="en-US" altLang="zh-CN" dirty="0"/>
              <a:t> and S. </a:t>
            </a:r>
            <a:r>
              <a:rPr lang="en-US" altLang="zh-CN" dirty="0" err="1"/>
              <a:t>Chawla</a:t>
            </a:r>
            <a:r>
              <a:rPr lang="en-US" altLang="zh-CN" dirty="0"/>
              <a:t>. </a:t>
            </a:r>
            <a:r>
              <a:rPr lang="en-US" altLang="zh-CN" b="1" dirty="0"/>
              <a:t>Mining </a:t>
            </a:r>
            <a:r>
              <a:rPr lang="en-US" altLang="zh-CN" b="1" dirty="0" err="1" smtClean="0"/>
              <a:t>Spatio</a:t>
            </a:r>
            <a:r>
              <a:rPr lang="en-US" altLang="zh-CN" b="1" dirty="0" smtClean="0"/>
              <a:t>-Temporal Association </a:t>
            </a:r>
            <a:r>
              <a:rPr lang="en-US" altLang="zh-CN" b="1" dirty="0"/>
              <a:t>Rules, Sources, Sinks, Stationary Regions </a:t>
            </a:r>
            <a:r>
              <a:rPr lang="en-US" altLang="zh-CN" b="1" dirty="0" smtClean="0"/>
              <a:t>and Thoroughfares </a:t>
            </a:r>
            <a:r>
              <a:rPr lang="en-US" altLang="zh-CN" b="1" dirty="0"/>
              <a:t>in Object Mobility Databases</a:t>
            </a:r>
            <a:r>
              <a:rPr lang="en-US" altLang="zh-CN" dirty="0"/>
              <a:t>. In </a:t>
            </a:r>
            <a:r>
              <a:rPr lang="en-US" altLang="zh-CN" dirty="0" smtClean="0"/>
              <a:t>DASFAA </a:t>
            </a:r>
            <a:r>
              <a:rPr lang="zh-CN" altLang="en-US" dirty="0" smtClean="0"/>
              <a:t>’</a:t>
            </a:r>
            <a:r>
              <a:rPr lang="en-US" altLang="zh-CN" dirty="0"/>
              <a:t>06</a:t>
            </a:r>
            <a:r>
              <a:rPr lang="en-US" altLang="zh-CN" dirty="0" smtClean="0"/>
              <a:t>.</a:t>
            </a:r>
          </a:p>
        </p:txBody>
      </p:sp>
      <p:grpSp>
        <p:nvGrpSpPr>
          <p:cNvPr id="5" name="组合 12"/>
          <p:cNvGrpSpPr/>
          <p:nvPr/>
        </p:nvGrpSpPr>
        <p:grpSpPr>
          <a:xfrm>
            <a:off x="1676400" y="5105400"/>
            <a:ext cx="5867400" cy="611188"/>
            <a:chOff x="1676400" y="5181600"/>
            <a:chExt cx="5867400" cy="611188"/>
          </a:xfrm>
        </p:grpSpPr>
        <p:cxnSp>
          <p:nvCxnSpPr>
            <p:cNvPr id="6" name="直接箭头连接符 5"/>
            <p:cNvCxnSpPr/>
            <p:nvPr/>
          </p:nvCxnSpPr>
          <p:spPr>
            <a:xfrm>
              <a:off x="1676400" y="5791200"/>
              <a:ext cx="5715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676400" y="5181600"/>
              <a:ext cx="1371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1970</a:t>
              </a:r>
              <a:endParaRPr lang="zh-CN" altLang="en-US" sz="3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24600" y="5181600"/>
              <a:ext cx="1219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2008</a:t>
              </a:r>
              <a:endParaRPr lang="zh-CN" altLang="en-US" sz="32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62400" y="5181600"/>
              <a:ext cx="1371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2001</a:t>
              </a:r>
              <a:endParaRPr lang="zh-CN" altLang="en-US" sz="3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752600"/>
            <a:ext cx="22288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1752600"/>
            <a:ext cx="22288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1752600"/>
            <a:ext cx="22383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0" y="3962400"/>
            <a:ext cx="496941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They are your most related works.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[1] . R. </a:t>
            </a:r>
            <a:r>
              <a:rPr lang="en-US" altLang="zh-CN" dirty="0" err="1" smtClean="0"/>
              <a:t>Agrawal</a:t>
            </a:r>
            <a:r>
              <a:rPr lang="en-US" altLang="zh-CN" dirty="0" smtClean="0"/>
              <a:t> and R. </a:t>
            </a:r>
            <a:r>
              <a:rPr lang="en-US" altLang="zh-CN" dirty="0" err="1" smtClean="0"/>
              <a:t>Srikant</a:t>
            </a:r>
            <a:r>
              <a:rPr lang="en-US" altLang="zh-CN" dirty="0" smtClean="0"/>
              <a:t>. </a:t>
            </a:r>
            <a:r>
              <a:rPr lang="en-US" altLang="zh-CN" b="1" dirty="0" smtClean="0"/>
              <a:t>Mining Sequential Patterns</a:t>
            </a:r>
            <a:r>
              <a:rPr lang="en-US" altLang="zh-CN" dirty="0" smtClean="0"/>
              <a:t>. In EDBT ’95.</a:t>
            </a:r>
          </a:p>
          <a:p>
            <a:r>
              <a:rPr lang="en-US" altLang="zh-CN" dirty="0" smtClean="0"/>
              <a:t>[2] . F. </a:t>
            </a:r>
            <a:r>
              <a:rPr lang="en-US" altLang="zh-CN" dirty="0" err="1" smtClean="0"/>
              <a:t>Verhein</a:t>
            </a:r>
            <a:r>
              <a:rPr lang="en-US" altLang="zh-CN" dirty="0" smtClean="0"/>
              <a:t> and S. </a:t>
            </a:r>
            <a:r>
              <a:rPr lang="en-US" altLang="zh-CN" dirty="0" err="1" smtClean="0"/>
              <a:t>Chawla</a:t>
            </a:r>
            <a:r>
              <a:rPr lang="en-US" altLang="zh-CN" dirty="0" smtClean="0"/>
              <a:t>. </a:t>
            </a:r>
            <a:r>
              <a:rPr lang="en-US" altLang="zh-CN" b="1" dirty="0" smtClean="0"/>
              <a:t>Mining </a:t>
            </a:r>
            <a:r>
              <a:rPr lang="en-US" altLang="zh-CN" b="1" dirty="0" err="1" smtClean="0"/>
              <a:t>Spatio</a:t>
            </a:r>
            <a:r>
              <a:rPr lang="en-US" altLang="zh-CN" b="1" dirty="0" smtClean="0"/>
              <a:t>-Temporal Association Rules, Sources, Sinks, Stationary Regions and Thoroughfares in Object Mobility Databases</a:t>
            </a:r>
            <a:r>
              <a:rPr lang="en-US" altLang="zh-CN" dirty="0" smtClean="0"/>
              <a:t>. In DASFAA </a:t>
            </a:r>
            <a:r>
              <a:rPr lang="zh-CN" altLang="en-US" dirty="0" smtClean="0"/>
              <a:t>’</a:t>
            </a:r>
            <a:r>
              <a:rPr lang="en-US" altLang="zh-CN" dirty="0" smtClean="0"/>
              <a:t>06.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 rot="20791571">
            <a:off x="1118298" y="2767281"/>
            <a:ext cx="690740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8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Back to defense</a:t>
            </a:r>
            <a:endParaRPr lang="zh-CN" altLang="en-US" sz="8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score: 1. Definite reject. </a:t>
            </a:r>
          </a:p>
          <a:p>
            <a:r>
              <a:rPr lang="en-US" dirty="0" smtClean="0"/>
              <a:t>Reviewer confidence: 4. High confidence</a:t>
            </a:r>
          </a:p>
          <a:p>
            <a:r>
              <a:rPr lang="en-US" dirty="0" smtClean="0"/>
              <a:t>Technical merit: 2. Fair </a:t>
            </a:r>
          </a:p>
          <a:p>
            <a:r>
              <a:rPr lang="en-US" dirty="0" smtClean="0"/>
              <a:t>Novelty: 1. Done before (not necessarily published) </a:t>
            </a:r>
          </a:p>
          <a:p>
            <a:r>
              <a:rPr lang="en-US" dirty="0" smtClean="0"/>
              <a:t>Longevity: 1. Not important now, short lifetime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Wrong 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22098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In this paper, based on multiple users’ </a:t>
            </a:r>
            <a:r>
              <a:rPr lang="en-US" altLang="zh-CN" dirty="0" smtClean="0">
                <a:solidFill>
                  <a:srgbClr val="FF0000"/>
                </a:solidFill>
              </a:rPr>
              <a:t>GPS</a:t>
            </a:r>
            <a:r>
              <a:rPr lang="en-US" altLang="zh-CN" dirty="0" smtClean="0"/>
              <a:t> trajectories, we aim to mine interesting locations and classical travel sequences in a given </a:t>
            </a:r>
            <a:r>
              <a:rPr lang="en-US" altLang="zh-C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geospatial</a:t>
            </a:r>
            <a:r>
              <a:rPr lang="en-US" altLang="zh-CN" dirty="0" smtClean="0"/>
              <a:t> region. </a:t>
            </a:r>
          </a:p>
          <a:p>
            <a:endParaRPr lang="en-US" altLang="zh-CN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352800"/>
            <a:ext cx="4114800" cy="1990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410200" y="2971800"/>
            <a:ext cx="342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</a:rPr>
              <a:t>Enable GPS</a:t>
            </a:r>
          </a:p>
          <a:p>
            <a:endParaRPr lang="en-US" altLang="zh-CN" sz="2800" dirty="0" smtClean="0">
              <a:solidFill>
                <a:srgbClr val="FF0000"/>
              </a:solidFill>
            </a:endParaRPr>
          </a:p>
          <a:p>
            <a:r>
              <a:rPr lang="en-US" altLang="zh-CN" sz="2800" dirty="0" smtClean="0">
                <a:solidFill>
                  <a:srgbClr val="FF0000"/>
                </a:solidFill>
              </a:rPr>
              <a:t>Poor Signal</a:t>
            </a:r>
          </a:p>
          <a:p>
            <a:endParaRPr lang="en-US" altLang="zh-CN" sz="2800" dirty="0">
              <a:solidFill>
                <a:srgbClr val="FF0000"/>
              </a:solidFill>
            </a:endParaRPr>
          </a:p>
          <a:p>
            <a:r>
              <a:rPr lang="en-US" altLang="zh-CN" sz="2800" dirty="0" smtClean="0">
                <a:solidFill>
                  <a:srgbClr val="FF0000"/>
                </a:solidFill>
              </a:rPr>
              <a:t>Expose privacy (payment)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57150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</a:rPr>
              <a:t>GSM. base station : 0.2 km – 2km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Small 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289560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107 (49 females, 58 males) users  </a:t>
            </a:r>
            <a:r>
              <a:rPr lang="en-US" altLang="zh-CN" dirty="0" smtClean="0">
                <a:sym typeface="Wingdings" pitchFamily="2" charset="2"/>
              </a:rPr>
              <a:t>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29 </a:t>
            </a:r>
            <a:r>
              <a:rPr lang="en-US" altLang="zh-CN" dirty="0" smtClean="0">
                <a:sym typeface="Wingdings" pitchFamily="2" charset="2"/>
              </a:rPr>
              <a:t>users (Section 5.2.1)</a:t>
            </a:r>
          </a:p>
          <a:p>
            <a:r>
              <a:rPr lang="en-US" altLang="zh-CN" dirty="0" smtClean="0"/>
              <a:t>The number of GPS points exceeded 5 million and its total distance was over 160,000 kilometers. –&gt; 10,354 stay points </a:t>
            </a:r>
            <a:r>
              <a:rPr lang="en-US" altLang="zh-CN" dirty="0" smtClean="0">
                <a:sym typeface="Wingdings" pitchFamily="2" charset="2"/>
              </a:rPr>
              <a:t>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7345</a:t>
            </a:r>
            <a:r>
              <a:rPr lang="en-US" altLang="zh-CN" dirty="0" smtClean="0">
                <a:sym typeface="Wingdings" pitchFamily="2" charset="2"/>
              </a:rPr>
              <a:t> valuable </a:t>
            </a:r>
            <a:r>
              <a:rPr lang="en-US" altLang="zh-CN" dirty="0" smtClean="0"/>
              <a:t>stay points </a:t>
            </a:r>
            <a:r>
              <a:rPr lang="en-US" altLang="zh-CN" dirty="0" smtClean="0">
                <a:sym typeface="Wingdings" pitchFamily="2" charset="2"/>
              </a:rPr>
              <a:t>(table 1)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0" y="502920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They trick you !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Untruth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Here, interesting locations mean the culturally important places, such as </a:t>
            </a:r>
            <a:r>
              <a:rPr lang="en-US" altLang="zh-CN" dirty="0" smtClean="0">
                <a:solidFill>
                  <a:srgbClr val="FF0000"/>
                </a:solidFill>
              </a:rPr>
              <a:t>Tiananmen Square </a:t>
            </a:r>
            <a:r>
              <a:rPr lang="en-US" altLang="zh-CN" dirty="0" smtClean="0"/>
              <a:t>in Beijing, and frequented public areas, like shopping malls and restaurants, etc. </a:t>
            </a:r>
            <a:endParaRPr lang="zh-CN" altLang="en-US" dirty="0" smtClean="0"/>
          </a:p>
          <a:p>
            <a:r>
              <a:rPr lang="en-US" altLang="zh-CN" dirty="0" smtClean="0"/>
              <a:t> </a:t>
            </a:r>
            <a:endParaRPr lang="zh-CN" altLang="en-US" dirty="0"/>
          </a:p>
          <a:p>
            <a:r>
              <a:rPr lang="en-US" altLang="zh-CN" dirty="0"/>
              <a:t> We evaluated our system using a </a:t>
            </a:r>
            <a:r>
              <a:rPr lang="en-US" altLang="zh-CN" dirty="0">
                <a:solidFill>
                  <a:srgbClr val="FF0000"/>
                </a:solidFill>
              </a:rPr>
              <a:t>large </a:t>
            </a:r>
            <a:r>
              <a:rPr lang="en-US" altLang="zh-CN" dirty="0"/>
              <a:t>GPS dataset collected by </a:t>
            </a:r>
            <a:r>
              <a:rPr lang="en-US" altLang="zh-CN" dirty="0">
                <a:solidFill>
                  <a:srgbClr val="FF0000"/>
                </a:solidFill>
              </a:rPr>
              <a:t>107</a:t>
            </a:r>
            <a:r>
              <a:rPr lang="en-US" altLang="zh-CN" dirty="0"/>
              <a:t> users over a period of one year in the real world.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形标注 4"/>
          <p:cNvSpPr/>
          <p:nvPr/>
        </p:nvSpPr>
        <p:spPr>
          <a:xfrm rot="21385584">
            <a:off x="5421369" y="1156122"/>
            <a:ext cx="2956396" cy="289560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4400" dirty="0" smtClean="0"/>
              <a:t>Have  Done</a:t>
            </a:r>
            <a:endParaRPr lang="zh-CN" altLang="en-US" sz="44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Wrong motivation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011363"/>
          </a:xfrm>
        </p:spPr>
        <p:txBody>
          <a:bodyPr/>
          <a:lstStyle/>
          <a:p>
            <a:r>
              <a:rPr lang="en-US" altLang="zh-CN" dirty="0" smtClean="0"/>
              <a:t>Such information can help users </a:t>
            </a:r>
            <a:r>
              <a:rPr lang="en-US" altLang="zh-CN" dirty="0" smtClean="0">
                <a:solidFill>
                  <a:srgbClr val="FF0000"/>
                </a:solidFill>
              </a:rPr>
              <a:t>understand surrounding locations</a:t>
            </a:r>
            <a:r>
              <a:rPr lang="en-US" altLang="zh-CN" dirty="0" smtClean="0"/>
              <a:t>, and </a:t>
            </a:r>
            <a:r>
              <a:rPr lang="en-US" altLang="zh-CN" dirty="0" smtClean="0">
                <a:solidFill>
                  <a:srgbClr val="FF0000"/>
                </a:solidFill>
              </a:rPr>
              <a:t>would</a:t>
            </a:r>
            <a:r>
              <a:rPr lang="en-US" altLang="zh-CN" dirty="0" smtClean="0"/>
              <a:t> enable </a:t>
            </a:r>
            <a:r>
              <a:rPr lang="en-US" altLang="zh-CN" dirty="0" smtClean="0">
                <a:solidFill>
                  <a:srgbClr val="FF0000"/>
                </a:solidFill>
              </a:rPr>
              <a:t>travel recommendation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828800"/>
            <a:ext cx="274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600" dirty="0" err="1" smtClean="0"/>
              <a:t>HelP</a:t>
            </a:r>
            <a:endParaRPr lang="zh-CN" altLang="en-US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1859340"/>
            <a:ext cx="274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600" dirty="0" smtClean="0"/>
              <a:t>Hell</a:t>
            </a:r>
            <a:endParaRPr lang="zh-CN" alt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Powerless citation and </a:t>
            </a:r>
            <a:br>
              <a:rPr lang="en-US" altLang="zh-CN" dirty="0" smtClean="0"/>
            </a:br>
            <a:r>
              <a:rPr lang="en-US" altLang="zh-CN" dirty="0" smtClean="0"/>
              <a:t>exaggeratory statement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399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Just In Abstract</a:t>
            </a:r>
          </a:p>
          <a:p>
            <a:endParaRPr lang="zh-CN" altLang="en-US" dirty="0"/>
          </a:p>
          <a:p>
            <a:r>
              <a:rPr lang="en-US" altLang="zh-CN" dirty="0"/>
              <a:t> a branch of Websites or forums [1][2][3], which enable people to establish some </a:t>
            </a:r>
            <a:r>
              <a:rPr lang="en-US" altLang="zh-CN" dirty="0">
                <a:solidFill>
                  <a:srgbClr val="FF0000"/>
                </a:solidFill>
              </a:rPr>
              <a:t>geo-related Web communities</a:t>
            </a:r>
            <a:r>
              <a:rPr lang="en-US" altLang="zh-CN" dirty="0"/>
              <a:t>, have appeared on the Internet. 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914400" y="5267980"/>
            <a:ext cx="5042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/>
              <a:t>[2] http://www.gpsxchange.com/</a:t>
            </a:r>
            <a:endParaRPr lang="zh-CN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990600" y="5877580"/>
            <a:ext cx="39860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/>
              <a:t>www.google.com/latitude</a:t>
            </a:r>
            <a:endParaRPr lang="zh-CN" altLang="en-US" sz="2800" dirty="0"/>
          </a:p>
        </p:txBody>
      </p:sp>
      <p:sp>
        <p:nvSpPr>
          <p:cNvPr id="6" name="矩形 5"/>
          <p:cNvSpPr/>
          <p:nvPr/>
        </p:nvSpPr>
        <p:spPr>
          <a:xfrm>
            <a:off x="838200" y="4013537"/>
            <a:ext cx="807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000" dirty="0"/>
              <a:t>we aim to integrate </a:t>
            </a:r>
            <a:r>
              <a:rPr lang="en-US" altLang="zh-CN" sz="3000" dirty="0">
                <a:solidFill>
                  <a:srgbClr val="FF0000"/>
                </a:solidFill>
              </a:rPr>
              <a:t>social networking </a:t>
            </a:r>
            <a:r>
              <a:rPr lang="en-US" altLang="zh-CN" sz="3000" dirty="0"/>
              <a:t>into the mobile tourist guide systems, </a:t>
            </a:r>
            <a:endParaRPr lang="zh-CN" alt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No clustering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  <a:p>
            <a:r>
              <a:rPr lang="en-US" altLang="zh-CN" dirty="0"/>
              <a:t> Further, </a:t>
            </a:r>
            <a:r>
              <a:rPr lang="en-US" altLang="zh-CN" dirty="0" smtClean="0"/>
              <a:t>users can </a:t>
            </a:r>
            <a:r>
              <a:rPr lang="en-US" altLang="zh-CN" dirty="0"/>
              <a:t>obtain reference knowledge from others’ life experiences by sharing </a:t>
            </a:r>
            <a:r>
              <a:rPr lang="en-US" altLang="zh-CN" dirty="0" smtClean="0"/>
              <a:t>these </a:t>
            </a:r>
            <a:r>
              <a:rPr lang="en-US" altLang="zh-CN" dirty="0"/>
              <a:t>GPS logs among </a:t>
            </a:r>
            <a:r>
              <a:rPr lang="en-US" altLang="zh-CN" dirty="0">
                <a:solidFill>
                  <a:srgbClr val="FF0000"/>
                </a:solidFill>
              </a:rPr>
              <a:t>each </a:t>
            </a:r>
            <a:r>
              <a:rPr lang="en-US" altLang="zh-CN" dirty="0" smtClean="0">
                <a:solidFill>
                  <a:srgbClr val="FF0000"/>
                </a:solidFill>
              </a:rPr>
              <a:t>other</a:t>
            </a:r>
            <a:r>
              <a:rPr lang="en-US" altLang="zh-CN" dirty="0" smtClean="0"/>
              <a:t>.</a:t>
            </a:r>
          </a:p>
          <a:p>
            <a:endParaRPr lang="en-US" altLang="zh-CN" dirty="0"/>
          </a:p>
          <a:p>
            <a:r>
              <a:rPr lang="en-US" altLang="zh-CN" dirty="0" smtClean="0"/>
              <a:t>No privacy, cluster users first, e.g. common interests. No clustering --- &gt; No value…… at all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857</Words>
  <Application>Microsoft Office PowerPoint</Application>
  <PresentationFormat>全屏显示(4:3)</PresentationFormat>
  <Paragraphs>103</Paragraphs>
  <Slides>21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  Mining Interesting Locations and Travel Sequences from GPS Trajectories </vt:lpstr>
      <vt:lpstr>幻灯片 2</vt:lpstr>
      <vt:lpstr>幻灯片 3</vt:lpstr>
      <vt:lpstr>Wrong dataset</vt:lpstr>
      <vt:lpstr>Small dataset</vt:lpstr>
      <vt:lpstr>Untruth</vt:lpstr>
      <vt:lpstr>Wrong motivation</vt:lpstr>
      <vt:lpstr>Powerless citation and  exaggeratory statement</vt:lpstr>
      <vt:lpstr>No clustering</vt:lpstr>
      <vt:lpstr>Efficiency 2.2</vt:lpstr>
      <vt:lpstr>幻灯片 11</vt:lpstr>
      <vt:lpstr>Nothing new in methodologies (1)</vt:lpstr>
      <vt:lpstr>Nothing new in methodologies (2)</vt:lpstr>
      <vt:lpstr>Nothing new in methodologies (3)</vt:lpstr>
      <vt:lpstr>You have nothing to tell?</vt:lpstr>
      <vt:lpstr>Unjustified thresholds </vt:lpstr>
      <vt:lpstr>Nothing new in methodologies (4)</vt:lpstr>
      <vt:lpstr>幻灯片 18</vt:lpstr>
      <vt:lpstr>Poor comparison</vt:lpstr>
      <vt:lpstr>They are your most related works.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Interesting Locations and Travel Sequences from GPS Trajectories</dc:title>
  <dc:creator>yongzi</dc:creator>
  <cp:lastModifiedBy>yongzi</cp:lastModifiedBy>
  <cp:revision>35</cp:revision>
  <dcterms:created xsi:type="dcterms:W3CDTF">2009-05-13T14:27:54Z</dcterms:created>
  <dcterms:modified xsi:type="dcterms:W3CDTF">2009-05-13T20:24:13Z</dcterms:modified>
</cp:coreProperties>
</file>