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6"/>
  </p:notesMasterIdLst>
  <p:sldIdLst>
    <p:sldId id="267" r:id="rId2"/>
    <p:sldId id="279" r:id="rId3"/>
    <p:sldId id="280" r:id="rId4"/>
    <p:sldId id="282" r:id="rId5"/>
  </p:sldIdLst>
  <p:sldSz cx="10080625" cy="7559675"/>
  <p:notesSz cx="7772400" cy="100584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30213" indent="-2159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646113" indent="-2159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862013" indent="-214313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077913" indent="-2159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7600" autoAdjust="0"/>
    <p:restoredTop sz="94660"/>
  </p:normalViewPr>
  <p:slideViewPr>
    <p:cSldViewPr>
      <p:cViewPr>
        <p:scale>
          <a:sx n="50" d="100"/>
          <a:sy n="50" d="100"/>
        </p:scale>
        <p:origin x="-2154" y="-1308"/>
      </p:cViewPr>
      <p:guideLst>
        <p:guide orient="horz" pos="2161"/>
        <p:guide pos="2880"/>
      </p:guideLst>
    </p:cSldViewPr>
  </p:slideViewPr>
  <p:outlineViewPr>
    <p:cViewPr varScale="1">
      <p:scale>
        <a:sx n="170" d="200"/>
        <a:sy n="170" d="200"/>
      </p:scale>
      <p:origin x="-784" y="-88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363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6025" cy="3768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777875" y="4776788"/>
            <a:ext cx="6215063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370263" cy="5000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4398963" y="0"/>
            <a:ext cx="3370262" cy="5000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9555163"/>
            <a:ext cx="3370263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398963" y="9555163"/>
            <a:ext cx="3370262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68557EB7-1BC4-478E-A4C9-722A3F241BB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-2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-2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-2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-2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-2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D517A47-8E67-4C6F-B185-E6C61A64B0BF}" type="slidenum">
              <a:rPr lang="en-GB" smtClean="0">
                <a:latin typeface="Times New Roman" pitchFamily="-28" charset="0"/>
                <a:ea typeface="Lucida Sans Unicode" pitchFamily="34" charset="0"/>
              </a:rPr>
              <a:pPr/>
              <a:t>1</a:t>
            </a:fld>
            <a:endParaRPr lang="en-GB" dirty="0" smtClean="0">
              <a:latin typeface="Times New Roman" pitchFamily="-28" charset="0"/>
              <a:ea typeface="Lucida Sans Unicode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Times New Roman" pitchFamily="-2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948113"/>
            <a:ext cx="10080625" cy="860425"/>
          </a:xfrm>
        </p:spPr>
        <p:txBody>
          <a:bodyPr/>
          <a:lstStyle>
            <a:lvl1pPr algn="ctr">
              <a:defRPr sz="49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5011738"/>
            <a:ext cx="10080625" cy="868362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7289800"/>
            <a:ext cx="2352675" cy="185738"/>
          </a:xfrm>
        </p:spPr>
        <p:txBody>
          <a:bodyPr/>
          <a:lstStyle>
            <a:lvl1pPr>
              <a:defRPr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727950" y="7289800"/>
            <a:ext cx="2352675" cy="185738"/>
          </a:xfrm>
        </p:spPr>
        <p:txBody>
          <a:bodyPr/>
          <a:lstStyle>
            <a:lvl1pPr>
              <a:defRPr smtClean="0">
                <a:latin typeface="Arial" charset="0"/>
              </a:defRPr>
            </a:lvl1pPr>
          </a:lstStyle>
          <a:p>
            <a:pPr>
              <a:defRPr/>
            </a:pPr>
            <a:fld id="{583CFAFB-40EC-430E-BF1E-30982F263D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23058D-F457-402F-BAB3-2A080D2900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2113" y="0"/>
            <a:ext cx="2162175" cy="7223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2413" y="0"/>
            <a:ext cx="6337300" cy="7223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0FB70-2D1E-42DB-A45C-81F4B3EA7D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2DE64A-A2B1-4B82-B12C-4058F69639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958B03-8200-414E-B75B-64A695558A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2413" y="755650"/>
            <a:ext cx="4249737" cy="6467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550" y="755650"/>
            <a:ext cx="4249738" cy="6467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582E2-C03A-4FE5-B2F1-2484EDB9BF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A077EC-9C60-46D7-9DE9-3F6B649487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AC911C-D060-434F-9437-B1AB64CD96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8D840D-7859-428E-B099-4005A776B2C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461D0B-2C5B-44B4-8380-AA48E5B397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17F54B-EA5C-487B-9957-0E795EAA0F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2413" y="0"/>
            <a:ext cx="8651875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783" tIns="50392" rIns="100783" bIns="5039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2413" y="755650"/>
            <a:ext cx="8651875" cy="646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783" tIns="50392" rIns="100783" bIns="503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7258050"/>
            <a:ext cx="2352675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783" tIns="50392" rIns="100783" bIns="50392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 smtClean="0">
                <a:latin typeface="Tahoma" pitchFamily="-2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44875" y="7289800"/>
            <a:ext cx="3190875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783" tIns="50392" rIns="100783" bIns="50392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100" smtClean="0">
                <a:latin typeface="Tahoma" pitchFamily="-2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27950" y="7289800"/>
            <a:ext cx="2352675" cy="150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783" tIns="50392" rIns="100783" bIns="5039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100" smtClean="0">
                <a:latin typeface="Tahoma" pitchFamily="-28" charset="0"/>
              </a:defRPr>
            </a:lvl1pPr>
          </a:lstStyle>
          <a:p>
            <a:pPr>
              <a:defRPr/>
            </a:pPr>
            <a:fld id="{F50EEEF1-4634-42C0-9A63-53FEBD3AB7A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med">
    <p:fade thruBlk="1"/>
  </p:transition>
  <p:txStyles>
    <p:titleStyle>
      <a:lvl1pPr algn="l" defTabSz="1008063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1008063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 Black" pitchFamily="34" charset="0"/>
        </a:defRPr>
      </a:lvl2pPr>
      <a:lvl3pPr algn="l" defTabSz="1008063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 Black" pitchFamily="34" charset="0"/>
        </a:defRPr>
      </a:lvl3pPr>
      <a:lvl4pPr algn="l" defTabSz="1008063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 Black" pitchFamily="34" charset="0"/>
        </a:defRPr>
      </a:lvl4pPr>
      <a:lvl5pPr algn="l" defTabSz="1008063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 Black" pitchFamily="34" charset="0"/>
        </a:defRPr>
      </a:lvl5pPr>
      <a:lvl6pPr marL="457200" algn="l" defTabSz="1008063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 Black" pitchFamily="34" charset="0"/>
        </a:defRPr>
      </a:lvl6pPr>
      <a:lvl7pPr marL="914400" algn="l" defTabSz="1008063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 Black" pitchFamily="34" charset="0"/>
        </a:defRPr>
      </a:lvl7pPr>
      <a:lvl8pPr marL="1371600" algn="l" defTabSz="1008063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 Black" pitchFamily="34" charset="0"/>
        </a:defRPr>
      </a:lvl8pPr>
      <a:lvl9pPr marL="1828800" algn="l" defTabSz="1008063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 Black" pitchFamily="34" charset="0"/>
        </a:defRPr>
      </a:lvl9pPr>
    </p:titleStyle>
    <p:bodyStyle>
      <a:lvl1pPr marL="377825" indent="-377825" algn="l" defTabSz="1008063" rtl="0" eaLnBrk="0" fontAlgn="base" hangingPunct="0">
        <a:spcBef>
          <a:spcPct val="20000"/>
        </a:spcBef>
        <a:spcAft>
          <a:spcPct val="0"/>
        </a:spcAft>
        <a:buChar char="•"/>
        <a:defRPr sz="3500" b="1">
          <a:solidFill>
            <a:schemeClr val="tx1"/>
          </a:solidFill>
          <a:latin typeface="+mn-lt"/>
          <a:ea typeface="+mn-ea"/>
          <a:cs typeface="+mn-cs"/>
        </a:defRPr>
      </a:lvl1pPr>
      <a:lvl2pPr marL="819150" indent="-315913" algn="l" defTabSz="1008063" rtl="0" eaLnBrk="0" fontAlgn="base" hangingPunct="0">
        <a:spcBef>
          <a:spcPct val="20000"/>
        </a:spcBef>
        <a:spcAft>
          <a:spcPct val="0"/>
        </a:spcAft>
        <a:buChar char="–"/>
        <a:defRPr sz="3100" b="1">
          <a:solidFill>
            <a:schemeClr val="tx1"/>
          </a:solidFill>
          <a:latin typeface="+mn-lt"/>
        </a:defRPr>
      </a:lvl2pPr>
      <a:lvl3pPr marL="1260475" indent="-252413" algn="l" defTabSz="1008063" rtl="0" eaLnBrk="0" fontAlgn="base" hangingPunct="0">
        <a:spcBef>
          <a:spcPct val="20000"/>
        </a:spcBef>
        <a:spcAft>
          <a:spcPct val="0"/>
        </a:spcAft>
        <a:buChar char="•"/>
        <a:defRPr sz="2600" b="1">
          <a:solidFill>
            <a:schemeClr val="tx1"/>
          </a:solidFill>
          <a:latin typeface="+mn-lt"/>
        </a:defRPr>
      </a:lvl3pPr>
      <a:lvl4pPr marL="1763713" indent="-252413" algn="l" defTabSz="1008063" rtl="0" eaLnBrk="0" fontAlgn="base" hangingPunct="0">
        <a:spcBef>
          <a:spcPct val="20000"/>
        </a:spcBef>
        <a:spcAft>
          <a:spcPct val="0"/>
        </a:spcAft>
        <a:buChar char="–"/>
        <a:defRPr sz="2200" b="1">
          <a:solidFill>
            <a:schemeClr val="tx1"/>
          </a:solidFill>
          <a:latin typeface="+mn-lt"/>
        </a:defRPr>
      </a:lvl4pPr>
      <a:lvl5pPr marL="2268538" indent="-252413" algn="l" defTabSz="1008063" rtl="0" eaLnBrk="0" fontAlgn="base" hangingPunct="0">
        <a:spcBef>
          <a:spcPct val="20000"/>
        </a:spcBef>
        <a:spcAft>
          <a:spcPct val="0"/>
        </a:spcAft>
        <a:buChar char="»"/>
        <a:defRPr sz="2200" b="1">
          <a:solidFill>
            <a:schemeClr val="tx1"/>
          </a:solidFill>
          <a:latin typeface="+mn-lt"/>
        </a:defRPr>
      </a:lvl5pPr>
      <a:lvl6pPr marL="2725738" indent="-252413" algn="l" defTabSz="1008063" rtl="0" fontAlgn="base">
        <a:spcBef>
          <a:spcPct val="20000"/>
        </a:spcBef>
        <a:spcAft>
          <a:spcPct val="0"/>
        </a:spcAft>
        <a:buChar char="»"/>
        <a:defRPr sz="2200" b="1">
          <a:solidFill>
            <a:schemeClr val="tx1"/>
          </a:solidFill>
          <a:latin typeface="+mn-lt"/>
        </a:defRPr>
      </a:lvl6pPr>
      <a:lvl7pPr marL="3182938" indent="-252413" algn="l" defTabSz="1008063" rtl="0" fontAlgn="base">
        <a:spcBef>
          <a:spcPct val="20000"/>
        </a:spcBef>
        <a:spcAft>
          <a:spcPct val="0"/>
        </a:spcAft>
        <a:buChar char="»"/>
        <a:defRPr sz="2200" b="1">
          <a:solidFill>
            <a:schemeClr val="tx1"/>
          </a:solidFill>
          <a:latin typeface="+mn-lt"/>
        </a:defRPr>
      </a:lvl7pPr>
      <a:lvl8pPr marL="3640138" indent="-252413" algn="l" defTabSz="1008063" rtl="0" fontAlgn="base">
        <a:spcBef>
          <a:spcPct val="20000"/>
        </a:spcBef>
        <a:spcAft>
          <a:spcPct val="0"/>
        </a:spcAft>
        <a:buChar char="»"/>
        <a:defRPr sz="2200" b="1">
          <a:solidFill>
            <a:schemeClr val="tx1"/>
          </a:solidFill>
          <a:latin typeface="+mn-lt"/>
        </a:defRPr>
      </a:lvl8pPr>
      <a:lvl9pPr marL="4097338" indent="-252413" algn="l" defTabSz="1008063" rtl="0" fontAlgn="base">
        <a:spcBef>
          <a:spcPct val="20000"/>
        </a:spcBef>
        <a:spcAft>
          <a:spcPct val="0"/>
        </a:spcAft>
        <a:buChar char="»"/>
        <a:defRPr sz="22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55650" y="2692400"/>
            <a:ext cx="8569325" cy="1620837"/>
          </a:xfrm>
        </p:spPr>
        <p:txBody>
          <a:bodyPr/>
          <a:lstStyle/>
          <a:p>
            <a:pPr eaLnBrk="1" hangingPunct="1"/>
            <a:r>
              <a:rPr lang="en-US" sz="4000" b="1" dirty="0" smtClean="0"/>
              <a:t>Rapid Prototyping of the Hypothesis Are Online Anonymous Posts the same as non-Anonymous (user) Posts on Slashdot.org</a:t>
            </a: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512888" y="6296024"/>
            <a:ext cx="7056437" cy="342741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Gregory Peaker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this class we’ve evaluated papers which disregard anonymous user posts</a:t>
            </a:r>
          </a:p>
          <a:p>
            <a:r>
              <a:rPr lang="en-US" dirty="0" smtClean="0"/>
              <a:t>Let’s find out if the structure of anonymous posts the same as user (non anonymous) posts</a:t>
            </a:r>
          </a:p>
          <a:p>
            <a:r>
              <a:rPr lang="en-US" dirty="0" smtClean="0"/>
              <a:t>What is the Mystery of Anonymous Comments?</a:t>
            </a:r>
          </a:p>
          <a:p>
            <a:r>
              <a:rPr lang="en-US" dirty="0" smtClean="0"/>
              <a:t>Let’s demonstrate small applications that rapidly prototype this hypothesis</a:t>
            </a:r>
            <a:endParaRPr lang="en-US" dirty="0"/>
          </a:p>
        </p:txBody>
      </p:sp>
    </p:spTree>
  </p:cSld>
  <p:clrMapOvr>
    <a:masterClrMapping/>
  </p:clrMapOvr>
  <p:transition spd="med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 literature</a:t>
            </a:r>
          </a:p>
          <a:p>
            <a:pPr lvl="1"/>
            <a:r>
              <a:rPr lang="en-US" dirty="0" smtClean="0"/>
              <a:t>Anonymous posts attract spam, profanity, harassment, and unpaid advertising to the site</a:t>
            </a:r>
          </a:p>
          <a:p>
            <a:pPr lvl="1"/>
            <a:r>
              <a:rPr lang="en-US" dirty="0" smtClean="0"/>
              <a:t>Anonymous comments can be incredibly educational and interesting</a:t>
            </a:r>
          </a:p>
          <a:p>
            <a:r>
              <a:rPr lang="en-US" dirty="0" smtClean="0"/>
              <a:t>Quantitative and Qualitative</a:t>
            </a:r>
          </a:p>
          <a:p>
            <a:r>
              <a:rPr lang="en-US" dirty="0" smtClean="0"/>
              <a:t>Demonstrate rapidly testing a novel hypothesis</a:t>
            </a:r>
          </a:p>
          <a:p>
            <a:r>
              <a:rPr lang="en-US" dirty="0" smtClean="0"/>
              <a:t>Slashdot.org one of popular websites allowing anonymous comments</a:t>
            </a:r>
            <a:endParaRPr lang="en-US" dirty="0"/>
          </a:p>
        </p:txBody>
      </p:sp>
    </p:spTree>
  </p:cSld>
  <p:clrMapOvr>
    <a:masterClrMapping/>
  </p:clrMapOvr>
  <p:transition spd="med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 &amp; Real-Time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Demo</a:t>
            </a:r>
            <a:endParaRPr lang="en-US" dirty="0"/>
          </a:p>
        </p:txBody>
      </p:sp>
    </p:spTree>
  </p:cSld>
  <p:clrMapOvr>
    <a:masterClrMapping/>
  </p:clrMapOvr>
  <p:transition spd="med">
    <p:fade thruBlk="1"/>
  </p:transition>
</p:sld>
</file>

<file path=ppt/theme/theme1.xml><?xml version="1.0" encoding="utf-8"?>
<a:theme xmlns:a="http://schemas.openxmlformats.org/drawingml/2006/main" name="01090301">
  <a:themeElements>
    <a:clrScheme name="01090301 12">
      <a:dk1>
        <a:srgbClr val="777777"/>
      </a:dk1>
      <a:lt1>
        <a:srgbClr val="969696"/>
      </a:lt1>
      <a:dk2>
        <a:srgbClr val="686B5D"/>
      </a:dk2>
      <a:lt2>
        <a:srgbClr val="4E4E44"/>
      </a:lt2>
      <a:accent1>
        <a:srgbClr val="909082"/>
      </a:accent1>
      <a:accent2>
        <a:srgbClr val="809EA8"/>
      </a:accent2>
      <a:accent3>
        <a:srgbClr val="B9BAB6"/>
      </a:accent3>
      <a:accent4>
        <a:srgbClr val="7F7F7F"/>
      </a:accent4>
      <a:accent5>
        <a:srgbClr val="C6C6C1"/>
      </a:accent5>
      <a:accent6>
        <a:srgbClr val="738F98"/>
      </a:accent6>
      <a:hlink>
        <a:srgbClr val="FFCC66"/>
      </a:hlink>
      <a:folHlink>
        <a:srgbClr val="E9DCB9"/>
      </a:folHlink>
    </a:clrScheme>
    <a:fontScheme name="01090301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0109030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09030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09030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09030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09030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09030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09030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09030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09030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090301 10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090301 11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090301 12">
        <a:dk1>
          <a:srgbClr val="777777"/>
        </a:dk1>
        <a:lt1>
          <a:srgbClr val="969696"/>
        </a:lt1>
        <a:dk2>
          <a:srgbClr val="686B5D"/>
        </a:dk2>
        <a:lt2>
          <a:srgbClr val="4E4E44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7F7F7F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1074</TotalTime>
  <Words>117</Words>
  <PresentationFormat>Custom</PresentationFormat>
  <Paragraphs>21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01090301</vt:lpstr>
      <vt:lpstr>Rapid Prototyping of the Hypothesis Are Online Anonymous Posts the same as non-Anonymous (user) Posts on Slashdot.org</vt:lpstr>
      <vt:lpstr>Introduction</vt:lpstr>
      <vt:lpstr>Methodology</vt:lpstr>
      <vt:lpstr>Demo &amp; Real-Time Results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Scope of Project</dc:title>
  <dc:creator>Greg</dc:creator>
  <cp:lastModifiedBy>Greg</cp:lastModifiedBy>
  <cp:revision>88</cp:revision>
  <dcterms:modified xsi:type="dcterms:W3CDTF">2009-06-01T20:40:28Z</dcterms:modified>
</cp:coreProperties>
</file>