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9" r:id="rId1"/>
  </p:sldMasterIdLst>
  <p:notesMasterIdLst>
    <p:notesMasterId r:id="rId15"/>
  </p:notesMasterIdLst>
  <p:sldIdLst>
    <p:sldId id="267" r:id="rId2"/>
    <p:sldId id="271" r:id="rId3"/>
    <p:sldId id="272" r:id="rId4"/>
    <p:sldId id="280" r:id="rId5"/>
    <p:sldId id="281" r:id="rId6"/>
    <p:sldId id="282" r:id="rId7"/>
    <p:sldId id="283" r:id="rId8"/>
    <p:sldId id="284" r:id="rId9"/>
    <p:sldId id="285" r:id="rId10"/>
    <p:sldId id="286" r:id="rId11"/>
    <p:sldId id="287" r:id="rId12"/>
    <p:sldId id="288" r:id="rId13"/>
    <p:sldId id="289" r:id="rId14"/>
  </p:sldIdLst>
  <p:sldSz cx="10080625" cy="7559675"/>
  <p:notesSz cx="7772400" cy="10058400"/>
  <p:defaultTextStyle>
    <a:defPPr>
      <a:defRPr lang="en-GB"/>
    </a:defPPr>
    <a:lvl1pPr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30213" indent="-2159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646113" indent="-2159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862013" indent="-214313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077913" indent="-2159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27600" autoAdjust="0"/>
    <p:restoredTop sz="94660"/>
  </p:normalViewPr>
  <p:slideViewPr>
    <p:cSldViewPr>
      <p:cViewPr>
        <p:scale>
          <a:sx n="50" d="100"/>
          <a:sy n="50" d="100"/>
        </p:scale>
        <p:origin x="-2154" y="-1308"/>
      </p:cViewPr>
      <p:guideLst>
        <p:guide orient="horz" pos="2161"/>
        <p:guide pos="2880"/>
      </p:guideLst>
    </p:cSldViewPr>
  </p:slideViewPr>
  <p:outlineViewPr>
    <p:cViewPr varScale="1">
      <p:scale>
        <a:sx n="170" d="200"/>
        <a:sy n="170" d="200"/>
      </p:scale>
      <p:origin x="-784" y="-88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AutoShape 1"/>
          <p:cNvSpPr>
            <a:spLocks noChangeArrowheads="1"/>
          </p:cNvSpPr>
          <p:nvPr/>
        </p:nvSpPr>
        <p:spPr bwMode="auto">
          <a:xfrm>
            <a:off x="0" y="0"/>
            <a:ext cx="7772400" cy="10058400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 w="936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5363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371600" y="763588"/>
            <a:ext cx="5026025" cy="37687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sp>
      <p:sp>
        <p:nvSpPr>
          <p:cNvPr id="2051" name="Rectangle 3"/>
          <p:cNvSpPr>
            <a:spLocks noGrp="1" noChangeArrowheads="1"/>
          </p:cNvSpPr>
          <p:nvPr>
            <p:ph type="body"/>
          </p:nvPr>
        </p:nvSpPr>
        <p:spPr bwMode="auto">
          <a:xfrm>
            <a:off x="777875" y="4776788"/>
            <a:ext cx="6215063" cy="45243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noProof="0" smtClean="0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hdr"/>
          </p:nvPr>
        </p:nvSpPr>
        <p:spPr bwMode="auto">
          <a:xfrm>
            <a:off x="0" y="0"/>
            <a:ext cx="3370263" cy="5000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eaLnBrk="1">
              <a:lnSpc>
                <a:spcPct val="95000"/>
              </a:lnSpc>
              <a:buClr>
                <a:srgbClr val="000000"/>
              </a:buClr>
              <a:buSzPct val="45000"/>
              <a:buFont typeface="StarSymbol" charset="0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400">
                <a:solidFill>
                  <a:srgbClr val="000000"/>
                </a:solidFill>
                <a:latin typeface="Times New Roman" pitchFamily="18" charset="0"/>
                <a:cs typeface="Lucida Sans Unicode" pitchFamily="34" charset="0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dt"/>
          </p:nvPr>
        </p:nvSpPr>
        <p:spPr bwMode="auto">
          <a:xfrm>
            <a:off x="4398963" y="0"/>
            <a:ext cx="3370262" cy="5000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 eaLnBrk="1">
              <a:lnSpc>
                <a:spcPct val="95000"/>
              </a:lnSpc>
              <a:buClr>
                <a:srgbClr val="000000"/>
              </a:buClr>
              <a:buSzPct val="45000"/>
              <a:buFont typeface="StarSymbol" charset="0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400">
                <a:solidFill>
                  <a:srgbClr val="000000"/>
                </a:solidFill>
                <a:latin typeface="Times New Roman" pitchFamily="18" charset="0"/>
                <a:cs typeface="Lucida Sans Unicode" pitchFamily="34" charset="0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ftr"/>
          </p:nvPr>
        </p:nvSpPr>
        <p:spPr bwMode="auto">
          <a:xfrm>
            <a:off x="0" y="9555163"/>
            <a:ext cx="3370263" cy="5016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eaLnBrk="1">
              <a:lnSpc>
                <a:spcPct val="95000"/>
              </a:lnSpc>
              <a:buClr>
                <a:srgbClr val="000000"/>
              </a:buClr>
              <a:buSzPct val="45000"/>
              <a:buFont typeface="StarSymbol" charset="0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400">
                <a:solidFill>
                  <a:srgbClr val="000000"/>
                </a:solidFill>
                <a:latin typeface="Times New Roman" pitchFamily="18" charset="0"/>
                <a:cs typeface="Lucida Sans Unicode" pitchFamily="34" charset="0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/>
          </p:nvPr>
        </p:nvSpPr>
        <p:spPr bwMode="auto">
          <a:xfrm>
            <a:off x="4398963" y="9555163"/>
            <a:ext cx="3370262" cy="5016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 eaLnBrk="1">
              <a:lnSpc>
                <a:spcPct val="95000"/>
              </a:lnSpc>
              <a:buClr>
                <a:srgbClr val="000000"/>
              </a:buClr>
              <a:buSzPct val="45000"/>
              <a:buFont typeface="StarSymbol" charset="0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400">
                <a:solidFill>
                  <a:srgbClr val="000000"/>
                </a:solidFill>
                <a:latin typeface="Times New Roman" pitchFamily="18" charset="0"/>
                <a:cs typeface="Lucida Sans Unicode" pitchFamily="34" charset="0"/>
              </a:defRPr>
            </a:lvl1pPr>
          </a:lstStyle>
          <a:p>
            <a:pPr>
              <a:defRPr/>
            </a:pPr>
            <a:fld id="{68557EB7-1BC4-478E-A4C9-722A3F241BB4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-2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1pPr>
    <a:lvl2pPr marL="742950" indent="-28575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-2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2pPr>
    <a:lvl3pPr marL="11430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-2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3pPr>
    <a:lvl4pPr marL="16002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-2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4pPr>
    <a:lvl5pPr marL="20574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-2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0D517A47-8E67-4C6F-B185-E6C61A64B0BF}" type="slidenum">
              <a:rPr lang="en-GB" smtClean="0">
                <a:latin typeface="Times New Roman" pitchFamily="-28" charset="0"/>
                <a:ea typeface="Lucida Sans Unicode" pitchFamily="34" charset="0"/>
              </a:rPr>
              <a:pPr/>
              <a:t>1</a:t>
            </a:fld>
            <a:endParaRPr lang="en-GB" dirty="0" smtClean="0">
              <a:latin typeface="Times New Roman" pitchFamily="-28" charset="0"/>
              <a:ea typeface="Lucida Sans Unicode" pitchFamily="34" charset="0"/>
            </a:endParaRPr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>
              <a:latin typeface="Times New Roman" pitchFamily="-28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3948113"/>
            <a:ext cx="10080625" cy="860425"/>
          </a:xfrm>
        </p:spPr>
        <p:txBody>
          <a:bodyPr/>
          <a:lstStyle>
            <a:lvl1pPr algn="ctr">
              <a:defRPr sz="49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0" y="5011738"/>
            <a:ext cx="10080625" cy="868362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0" y="7289800"/>
            <a:ext cx="2352675" cy="185738"/>
          </a:xfrm>
        </p:spPr>
        <p:txBody>
          <a:bodyPr/>
          <a:lstStyle>
            <a:lvl1pPr>
              <a:defRPr smtClean="0"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727950" y="7289800"/>
            <a:ext cx="2352675" cy="185738"/>
          </a:xfrm>
        </p:spPr>
        <p:txBody>
          <a:bodyPr/>
          <a:lstStyle>
            <a:lvl1pPr>
              <a:defRPr smtClean="0">
                <a:latin typeface="Arial" charset="0"/>
              </a:defRPr>
            </a:lvl1pPr>
          </a:lstStyle>
          <a:p>
            <a:pPr>
              <a:defRPr/>
            </a:pPr>
            <a:fld id="{583CFAFB-40EC-430E-BF1E-30982F263DE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spd="med">
    <p:fade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23058D-F457-402F-BAB3-2A080D2900A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spd="med"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42113" y="0"/>
            <a:ext cx="2162175" cy="72231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2413" y="0"/>
            <a:ext cx="6337300" cy="72231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A0FB70-2D1E-42DB-A45C-81F4B3EA7DC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spd="med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52DE64A-A2B1-4B82-B12C-4058F696396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spd="med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958B03-8200-414E-B75B-64A695558A2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spd="med"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2413" y="755650"/>
            <a:ext cx="4249737" cy="64674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4550" y="755650"/>
            <a:ext cx="4249738" cy="64674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9582E2-C03A-4FE5-B2F1-2484EDB9BFE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spd="med"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3213"/>
            <a:ext cx="9072563" cy="1258887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A077EC-9C60-46D7-9DE9-3F6B649487D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spd="med"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AC911C-D060-434F-9437-B1AB64CD960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spd="med"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8D840D-7859-428E-B099-4005A776B2C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spd="med"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461D0B-2C5B-44B4-8380-AA48E5B3972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spd="med"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17F54B-EA5C-487B-9957-0E795EAA0FC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spd="med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52413" y="0"/>
            <a:ext cx="8651875" cy="755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100783" tIns="50392" rIns="100783" bIns="50392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52413" y="755650"/>
            <a:ext cx="8651875" cy="6467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100783" tIns="50392" rIns="100783" bIns="5039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5939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0" y="7258050"/>
            <a:ext cx="2352675" cy="217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0783" tIns="50392" rIns="100783" bIns="50392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100" smtClean="0">
                <a:latin typeface="Tahoma" pitchFamily="-28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939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44875" y="7289800"/>
            <a:ext cx="3190875" cy="185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0783" tIns="50392" rIns="100783" bIns="50392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100" smtClean="0">
                <a:latin typeface="Tahoma" pitchFamily="-28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939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727950" y="7289800"/>
            <a:ext cx="2352675" cy="150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0783" tIns="50392" rIns="100783" bIns="50392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100" smtClean="0">
                <a:latin typeface="Tahoma" pitchFamily="-28" charset="0"/>
              </a:defRPr>
            </a:lvl1pPr>
          </a:lstStyle>
          <a:p>
            <a:pPr>
              <a:defRPr/>
            </a:pPr>
            <a:fld id="{F50EEEF1-4634-42C0-9A63-53FEBD3AB7A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84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ransition spd="med">
    <p:fade thruBlk="1"/>
  </p:transition>
  <p:txStyles>
    <p:titleStyle>
      <a:lvl1pPr algn="l" defTabSz="1008063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+mj-lt"/>
          <a:ea typeface="+mj-ea"/>
          <a:cs typeface="+mj-cs"/>
        </a:defRPr>
      </a:lvl1pPr>
      <a:lvl2pPr algn="l" defTabSz="1008063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 Black" pitchFamily="34" charset="0"/>
        </a:defRPr>
      </a:lvl2pPr>
      <a:lvl3pPr algn="l" defTabSz="1008063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 Black" pitchFamily="34" charset="0"/>
        </a:defRPr>
      </a:lvl3pPr>
      <a:lvl4pPr algn="l" defTabSz="1008063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 Black" pitchFamily="34" charset="0"/>
        </a:defRPr>
      </a:lvl4pPr>
      <a:lvl5pPr algn="l" defTabSz="1008063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 Black" pitchFamily="34" charset="0"/>
        </a:defRPr>
      </a:lvl5pPr>
      <a:lvl6pPr marL="457200" algn="l" defTabSz="1008063" rtl="0" fontAlgn="base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 Black" pitchFamily="34" charset="0"/>
        </a:defRPr>
      </a:lvl6pPr>
      <a:lvl7pPr marL="914400" algn="l" defTabSz="1008063" rtl="0" fontAlgn="base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 Black" pitchFamily="34" charset="0"/>
        </a:defRPr>
      </a:lvl7pPr>
      <a:lvl8pPr marL="1371600" algn="l" defTabSz="1008063" rtl="0" fontAlgn="base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 Black" pitchFamily="34" charset="0"/>
        </a:defRPr>
      </a:lvl8pPr>
      <a:lvl9pPr marL="1828800" algn="l" defTabSz="1008063" rtl="0" fontAlgn="base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 Black" pitchFamily="34" charset="0"/>
        </a:defRPr>
      </a:lvl9pPr>
    </p:titleStyle>
    <p:bodyStyle>
      <a:lvl1pPr marL="377825" indent="-377825" algn="l" defTabSz="1008063" rtl="0" eaLnBrk="0" fontAlgn="base" hangingPunct="0">
        <a:spcBef>
          <a:spcPct val="20000"/>
        </a:spcBef>
        <a:spcAft>
          <a:spcPct val="0"/>
        </a:spcAft>
        <a:buChar char="•"/>
        <a:defRPr sz="3500" b="1">
          <a:solidFill>
            <a:schemeClr val="tx1"/>
          </a:solidFill>
          <a:latin typeface="+mn-lt"/>
          <a:ea typeface="+mn-ea"/>
          <a:cs typeface="+mn-cs"/>
        </a:defRPr>
      </a:lvl1pPr>
      <a:lvl2pPr marL="819150" indent="-315913" algn="l" defTabSz="1008063" rtl="0" eaLnBrk="0" fontAlgn="base" hangingPunct="0">
        <a:spcBef>
          <a:spcPct val="20000"/>
        </a:spcBef>
        <a:spcAft>
          <a:spcPct val="0"/>
        </a:spcAft>
        <a:buChar char="–"/>
        <a:defRPr sz="3100" b="1">
          <a:solidFill>
            <a:schemeClr val="tx1"/>
          </a:solidFill>
          <a:latin typeface="+mn-lt"/>
        </a:defRPr>
      </a:lvl2pPr>
      <a:lvl3pPr marL="1260475" indent="-252413" algn="l" defTabSz="1008063" rtl="0" eaLnBrk="0" fontAlgn="base" hangingPunct="0">
        <a:spcBef>
          <a:spcPct val="20000"/>
        </a:spcBef>
        <a:spcAft>
          <a:spcPct val="0"/>
        </a:spcAft>
        <a:buChar char="•"/>
        <a:defRPr sz="2600" b="1">
          <a:solidFill>
            <a:schemeClr val="tx1"/>
          </a:solidFill>
          <a:latin typeface="+mn-lt"/>
        </a:defRPr>
      </a:lvl3pPr>
      <a:lvl4pPr marL="1763713" indent="-252413" algn="l" defTabSz="1008063" rtl="0" eaLnBrk="0" fontAlgn="base" hangingPunct="0">
        <a:spcBef>
          <a:spcPct val="20000"/>
        </a:spcBef>
        <a:spcAft>
          <a:spcPct val="0"/>
        </a:spcAft>
        <a:buChar char="–"/>
        <a:defRPr sz="2200" b="1">
          <a:solidFill>
            <a:schemeClr val="tx1"/>
          </a:solidFill>
          <a:latin typeface="+mn-lt"/>
        </a:defRPr>
      </a:lvl4pPr>
      <a:lvl5pPr marL="2268538" indent="-252413" algn="l" defTabSz="1008063" rtl="0" eaLnBrk="0" fontAlgn="base" hangingPunct="0">
        <a:spcBef>
          <a:spcPct val="20000"/>
        </a:spcBef>
        <a:spcAft>
          <a:spcPct val="0"/>
        </a:spcAft>
        <a:buChar char="»"/>
        <a:defRPr sz="2200" b="1">
          <a:solidFill>
            <a:schemeClr val="tx1"/>
          </a:solidFill>
          <a:latin typeface="+mn-lt"/>
        </a:defRPr>
      </a:lvl5pPr>
      <a:lvl6pPr marL="2725738" indent="-252413" algn="l" defTabSz="1008063" rtl="0" fontAlgn="base">
        <a:spcBef>
          <a:spcPct val="20000"/>
        </a:spcBef>
        <a:spcAft>
          <a:spcPct val="0"/>
        </a:spcAft>
        <a:buChar char="»"/>
        <a:defRPr sz="2200" b="1">
          <a:solidFill>
            <a:schemeClr val="tx1"/>
          </a:solidFill>
          <a:latin typeface="+mn-lt"/>
        </a:defRPr>
      </a:lvl6pPr>
      <a:lvl7pPr marL="3182938" indent="-252413" algn="l" defTabSz="1008063" rtl="0" fontAlgn="base">
        <a:spcBef>
          <a:spcPct val="20000"/>
        </a:spcBef>
        <a:spcAft>
          <a:spcPct val="0"/>
        </a:spcAft>
        <a:buChar char="»"/>
        <a:defRPr sz="2200" b="1">
          <a:solidFill>
            <a:schemeClr val="tx1"/>
          </a:solidFill>
          <a:latin typeface="+mn-lt"/>
        </a:defRPr>
      </a:lvl7pPr>
      <a:lvl8pPr marL="3640138" indent="-252413" algn="l" defTabSz="1008063" rtl="0" fontAlgn="base">
        <a:spcBef>
          <a:spcPct val="20000"/>
        </a:spcBef>
        <a:spcAft>
          <a:spcPct val="0"/>
        </a:spcAft>
        <a:buChar char="»"/>
        <a:defRPr sz="2200" b="1">
          <a:solidFill>
            <a:schemeClr val="tx1"/>
          </a:solidFill>
          <a:latin typeface="+mn-lt"/>
        </a:defRPr>
      </a:lvl8pPr>
      <a:lvl9pPr marL="4097338" indent="-252413" algn="l" defTabSz="1008063" rtl="0" fontAlgn="base">
        <a:spcBef>
          <a:spcPct val="20000"/>
        </a:spcBef>
        <a:spcAft>
          <a:spcPct val="0"/>
        </a:spcAft>
        <a:buChar char="»"/>
        <a:defRPr sz="2200" b="1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4"/>
          <p:cNvSpPr>
            <a:spLocks noGrp="1" noChangeArrowheads="1"/>
          </p:cNvSpPr>
          <p:nvPr>
            <p:ph type="ctrTitle"/>
          </p:nvPr>
        </p:nvSpPr>
        <p:spPr>
          <a:xfrm>
            <a:off x="755650" y="2692400"/>
            <a:ext cx="8569325" cy="1620837"/>
          </a:xfrm>
        </p:spPr>
        <p:txBody>
          <a:bodyPr/>
          <a:lstStyle/>
          <a:p>
            <a:pPr eaLnBrk="1" hangingPunct="1"/>
            <a:r>
              <a:rPr lang="en-US" sz="4000" b="1" dirty="0" smtClean="0"/>
              <a:t>Are You Moved by Your Social Network Application?</a:t>
            </a:r>
            <a:endParaRPr lang="en-US" sz="4000" b="1" dirty="0" smtClean="0"/>
          </a:p>
        </p:txBody>
      </p:sp>
      <p:sp>
        <p:nvSpPr>
          <p:cNvPr id="3075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1512888" y="6296024"/>
            <a:ext cx="7056437" cy="3427413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000" dirty="0" smtClean="0"/>
              <a:t>Gregory Peaker</a:t>
            </a:r>
          </a:p>
        </p:txBody>
      </p:sp>
    </p:spTree>
  </p:cSld>
  <p:clrMapOvr>
    <a:masterClrMapping/>
  </p:clrMapOvr>
  <p:transition spd="med">
    <p:fade thruBlk="1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Results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median inter-contact time grows from 6 minutes between two friends, to nearly an hour (ten time more) when nodes have distance three or four ins social graph</a:t>
            </a:r>
          </a:p>
          <a:p>
            <a:r>
              <a:rPr lang="en-US" dirty="0" smtClean="0"/>
              <a:t>75% of contacts with friends are longer than 10 minutes. Where 75% of contact with nodes distance four are shorter than 13 minutes.</a:t>
            </a:r>
            <a:endParaRPr lang="en-US" dirty="0"/>
          </a:p>
        </p:txBody>
      </p:sp>
    </p:spTree>
  </p:cSld>
  <p:clrMapOvr>
    <a:masterClrMapping/>
  </p:clrMapOvr>
  <p:transition spd="med">
    <p:fade thruBlk="1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Applications and Future 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100" dirty="0" smtClean="0"/>
              <a:t>Tested rules for sending packets</a:t>
            </a:r>
          </a:p>
          <a:p>
            <a:r>
              <a:rPr lang="en-US" sz="3100" dirty="0" smtClean="0"/>
              <a:t>neighbor(</a:t>
            </a:r>
            <a:r>
              <a:rPr lang="en-US" sz="3100" i="1" dirty="0" smtClean="0"/>
              <a:t>k): (u → v) is allowed if and only if u and v </a:t>
            </a:r>
            <a:r>
              <a:rPr lang="en-US" sz="3100" i="1" dirty="0" smtClean="0"/>
              <a:t>are </a:t>
            </a:r>
            <a:r>
              <a:rPr lang="en-US" sz="3100" dirty="0" smtClean="0"/>
              <a:t>within </a:t>
            </a:r>
            <a:r>
              <a:rPr lang="en-US" sz="3100" dirty="0" smtClean="0"/>
              <a:t>distance </a:t>
            </a:r>
            <a:r>
              <a:rPr lang="en-US" sz="3100" i="1" dirty="0" smtClean="0"/>
              <a:t>k in the social graph.</a:t>
            </a:r>
          </a:p>
          <a:p>
            <a:r>
              <a:rPr lang="en-US" sz="3100" dirty="0" smtClean="0"/>
              <a:t>destination-neighbor(</a:t>
            </a:r>
            <a:r>
              <a:rPr lang="en-US" sz="3100" i="1" dirty="0" smtClean="0"/>
              <a:t>k): (u → v) is allowed if and </a:t>
            </a:r>
            <a:r>
              <a:rPr lang="en-US" sz="3100" i="1" dirty="0" smtClean="0"/>
              <a:t>only </a:t>
            </a:r>
            <a:r>
              <a:rPr lang="en-US" sz="3100" dirty="0" smtClean="0"/>
              <a:t>if </a:t>
            </a:r>
            <a:r>
              <a:rPr lang="en-US" sz="3100" i="1" dirty="0" smtClean="0"/>
              <a:t>v is within distance k of d.</a:t>
            </a:r>
          </a:p>
          <a:p>
            <a:r>
              <a:rPr lang="en-US" sz="3100" dirty="0" smtClean="0"/>
              <a:t>non-decreasing-centrality: (</a:t>
            </a:r>
            <a:r>
              <a:rPr lang="en-US" sz="3100" i="1" dirty="0" smtClean="0"/>
              <a:t>u → v) is allowed if and </a:t>
            </a:r>
            <a:r>
              <a:rPr lang="en-US" sz="3100" i="1" dirty="0" smtClean="0"/>
              <a:t>only </a:t>
            </a:r>
            <a:r>
              <a:rPr lang="en-US" sz="3100" dirty="0" smtClean="0"/>
              <a:t>if </a:t>
            </a:r>
            <a:r>
              <a:rPr lang="en-US" sz="3100" i="1" dirty="0" smtClean="0"/>
              <a:t>C(u) ≤ C(v).</a:t>
            </a:r>
          </a:p>
          <a:p>
            <a:r>
              <a:rPr lang="en-US" sz="3100" dirty="0" smtClean="0"/>
              <a:t>non-increasing-distance: (</a:t>
            </a:r>
            <a:r>
              <a:rPr lang="en-US" sz="3100" i="1" dirty="0" smtClean="0"/>
              <a:t>u → v) is allowed if and </a:t>
            </a:r>
            <a:r>
              <a:rPr lang="en-US" sz="3100" i="1" dirty="0" smtClean="0"/>
              <a:t>only </a:t>
            </a:r>
            <a:r>
              <a:rPr lang="en-US" sz="3100" dirty="0" smtClean="0"/>
              <a:t>if </a:t>
            </a:r>
            <a:r>
              <a:rPr lang="en-US" sz="3100" dirty="0" smtClean="0"/>
              <a:t>the social distance from </a:t>
            </a:r>
            <a:r>
              <a:rPr lang="en-US" sz="3100" i="1" dirty="0" smtClean="0"/>
              <a:t>v to d is no more than </a:t>
            </a:r>
            <a:r>
              <a:rPr lang="en-US" sz="3100" i="1" dirty="0" smtClean="0"/>
              <a:t>the </a:t>
            </a:r>
            <a:r>
              <a:rPr lang="en-US" sz="3100" dirty="0" smtClean="0"/>
              <a:t>one </a:t>
            </a:r>
            <a:r>
              <a:rPr lang="en-US" sz="3100" dirty="0" smtClean="0"/>
              <a:t>from </a:t>
            </a:r>
            <a:r>
              <a:rPr lang="en-US" sz="3100" i="1" dirty="0" smtClean="0"/>
              <a:t>u to d.</a:t>
            </a:r>
            <a:endParaRPr lang="en-US" sz="3100" dirty="0"/>
          </a:p>
        </p:txBody>
      </p:sp>
    </p:spTree>
  </p:cSld>
  <p:clrMapOvr>
    <a:masterClrMapping/>
  </p:clrMapOvr>
  <p:transition spd="med">
    <p:fade thruBlk="1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Applications and Future 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Neighbor rule performs as well as most other rules. Performs significantly better than random choice.</a:t>
            </a:r>
          </a:p>
          <a:p>
            <a:r>
              <a:rPr lang="en-US" dirty="0" smtClean="0"/>
              <a:t>Rule based on centrality outperforms all rules tested (reaching more than 95% of success with half the pairs)</a:t>
            </a:r>
          </a:p>
          <a:p>
            <a:r>
              <a:rPr lang="en-US" dirty="0" smtClean="0"/>
              <a:t>The combination of neighbor and centrality rules naturally improves selectivity, offering more flexibility and achieve some best trade-offs</a:t>
            </a:r>
            <a:endParaRPr lang="en-US" dirty="0"/>
          </a:p>
        </p:txBody>
      </p:sp>
    </p:spTree>
  </p:cSld>
  <p:clrMapOvr>
    <a:masterClrMapping/>
  </p:clrMapOvr>
  <p:transition spd="med">
    <p:fade thruBlk="1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Applications and Future 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Without infrastructure, must exchange information an social network allows this</a:t>
            </a:r>
          </a:p>
          <a:p>
            <a:r>
              <a:rPr lang="en-US" dirty="0" smtClean="0"/>
              <a:t>Future work wish approximate centrality of a node in distributed algorithm</a:t>
            </a:r>
          </a:p>
          <a:p>
            <a:r>
              <a:rPr lang="en-US" dirty="0" smtClean="0"/>
              <a:t>Centrality creates issue with targeting same set of nodes, fix this</a:t>
            </a:r>
            <a:endParaRPr lang="en-US" dirty="0"/>
          </a:p>
        </p:txBody>
      </p:sp>
    </p:spTree>
  </p:cSld>
  <p:clrMapOvr>
    <a:masterClrMapping/>
  </p:clrMapOvr>
  <p:transition spd="med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Overview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This Research Paper is very well written</a:t>
            </a:r>
          </a:p>
          <a:p>
            <a:r>
              <a:rPr lang="en-US" dirty="0" smtClean="0"/>
              <a:t>Good </a:t>
            </a:r>
            <a:r>
              <a:rPr lang="en-US" dirty="0" smtClean="0"/>
              <a:t>introduction in the Title</a:t>
            </a:r>
          </a:p>
          <a:p>
            <a:r>
              <a:rPr lang="en-US" dirty="0" smtClean="0"/>
              <a:t>Outline:</a:t>
            </a:r>
          </a:p>
          <a:p>
            <a:pPr marL="955675" lvl="1" indent="-514350">
              <a:buFont typeface="+mj-lt"/>
              <a:buAutoNum type="arabicPeriod"/>
            </a:pPr>
            <a:r>
              <a:rPr lang="en-US" dirty="0" smtClean="0"/>
              <a:t>Introduction</a:t>
            </a:r>
          </a:p>
          <a:p>
            <a:pPr marL="955675" lvl="1" indent="-514350">
              <a:buFont typeface="+mj-lt"/>
              <a:buAutoNum type="arabicPeriod"/>
            </a:pPr>
            <a:r>
              <a:rPr lang="en-US" dirty="0" smtClean="0"/>
              <a:t>Reasons for work and related work</a:t>
            </a:r>
            <a:endParaRPr lang="en-US" dirty="0" smtClean="0"/>
          </a:p>
          <a:p>
            <a:pPr marL="955675" lvl="1" indent="-514350">
              <a:buFont typeface="+mj-lt"/>
              <a:buAutoNum type="arabicPeriod"/>
            </a:pPr>
            <a:r>
              <a:rPr lang="en-US" dirty="0" smtClean="0"/>
              <a:t>Properties of Nodes</a:t>
            </a:r>
            <a:endParaRPr lang="en-US" dirty="0" smtClean="0"/>
          </a:p>
          <a:p>
            <a:pPr marL="955675" lvl="1" indent="-514350">
              <a:buFont typeface="+mj-lt"/>
              <a:buAutoNum type="arabicPeriod"/>
            </a:pPr>
            <a:r>
              <a:rPr lang="en-US" dirty="0" smtClean="0"/>
              <a:t>Conclusions</a:t>
            </a:r>
            <a:endParaRPr lang="en-US" dirty="0" smtClean="0"/>
          </a:p>
          <a:p>
            <a:pPr marL="514350" indent="-514350"/>
            <a:r>
              <a:rPr lang="en-US" dirty="0" smtClean="0"/>
              <a:t>Relevant Today</a:t>
            </a:r>
          </a:p>
        </p:txBody>
      </p:sp>
    </p:spTree>
  </p:cSld>
  <p:clrMapOvr>
    <a:masterClrMapping/>
  </p:clrMapOvr>
  <p:transition spd="med">
    <p:fade thruBlk="1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400" dirty="0" smtClean="0"/>
              <a:t>Compare social graph containing friends vs. contact graph that is temporal network created by opportunistic contact</a:t>
            </a:r>
          </a:p>
          <a:p>
            <a:pPr marL="1017587" lvl="1" indent="-514350">
              <a:buFont typeface="+mj-lt"/>
              <a:buAutoNum type="arabicPeriod"/>
            </a:pPr>
            <a:r>
              <a:rPr lang="en-US" sz="3000" dirty="0" smtClean="0"/>
              <a:t>Prove most properties of nodes, links, and paths correlate among social and contact graphs</a:t>
            </a:r>
          </a:p>
          <a:p>
            <a:pPr marL="1017587" lvl="1" indent="-514350">
              <a:buFont typeface="+mj-lt"/>
              <a:buAutoNum type="arabicPeriod"/>
            </a:pPr>
            <a:r>
              <a:rPr lang="en-US" sz="3000" dirty="0" smtClean="0"/>
              <a:t>Describe how structure of social graph helps build forwarding paths in contact graph, allow two nodes communicate over time using opportunistic contact and intermediate nodes</a:t>
            </a:r>
            <a:endParaRPr lang="en-US" sz="3000" dirty="0" smtClean="0"/>
          </a:p>
        </p:txBody>
      </p:sp>
    </p:spTree>
  </p:cSld>
  <p:clrMapOvr>
    <a:masterClrMapping/>
  </p:clrMapOvr>
  <p:transition spd="med">
    <p:fade thruBlk="1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400" dirty="0" smtClean="0"/>
              <a:t>Study relation between social interactions and physical meetings – remains largely unexplored</a:t>
            </a:r>
          </a:p>
          <a:p>
            <a:pPr lvl="1"/>
            <a:r>
              <a:rPr lang="en-US" sz="2600" dirty="0" smtClean="0"/>
              <a:t>28 participants in ACM </a:t>
            </a:r>
            <a:r>
              <a:rPr lang="en-US" sz="2600" dirty="0" smtClean="0"/>
              <a:t>CoNEXT</a:t>
            </a:r>
            <a:r>
              <a:rPr lang="en-US" sz="2600" dirty="0" smtClean="0"/>
              <a:t> 2007</a:t>
            </a:r>
          </a:p>
          <a:p>
            <a:pPr lvl="1"/>
            <a:r>
              <a:rPr lang="en-US" sz="2600" dirty="0" smtClean="0"/>
              <a:t>Ask each participant to friend others in list of attendees</a:t>
            </a:r>
          </a:p>
          <a:p>
            <a:pPr lvl="1"/>
            <a:r>
              <a:rPr lang="en-US" sz="2600" dirty="0" smtClean="0"/>
              <a:t>Ignore or add friend when within Bluetooth distance</a:t>
            </a:r>
          </a:p>
          <a:p>
            <a:pPr lvl="1"/>
            <a:r>
              <a:rPr lang="en-US" sz="2600" dirty="0" smtClean="0"/>
              <a:t>Conference is reasonable group size and can be reproduced</a:t>
            </a:r>
          </a:p>
          <a:p>
            <a:r>
              <a:rPr lang="en-US" sz="3000" dirty="0" smtClean="0"/>
              <a:t>Applied to delay tolerant network</a:t>
            </a:r>
            <a:endParaRPr lang="en-US" sz="3000" dirty="0" smtClean="0"/>
          </a:p>
        </p:txBody>
      </p:sp>
    </p:spTree>
  </p:cSld>
  <p:clrMapOvr>
    <a:masterClrMapping/>
  </p:clrMapOvr>
  <p:transition spd="med">
    <p:fade thruBlk="1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Related 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400" dirty="0" smtClean="0"/>
              <a:t>Properties of paths built in quickly varying graph is new topic</a:t>
            </a:r>
          </a:p>
          <a:p>
            <a:pPr lvl="1"/>
            <a:r>
              <a:rPr lang="en-US" sz="2600" dirty="0" smtClean="0"/>
              <a:t>Opportunistic forwarding should be aware of social properties</a:t>
            </a:r>
          </a:p>
          <a:p>
            <a:pPr lvl="1"/>
            <a:r>
              <a:rPr lang="en-US" sz="2600" dirty="0" smtClean="0"/>
              <a:t>Compare initial social network vs. opportunistic contacts</a:t>
            </a:r>
          </a:p>
          <a:p>
            <a:pPr lvl="1"/>
            <a:r>
              <a:rPr lang="en-US" sz="2600" dirty="0" smtClean="0"/>
              <a:t>9024 opportunistic contacts made</a:t>
            </a:r>
          </a:p>
          <a:p>
            <a:pPr lvl="1"/>
            <a:endParaRPr lang="en-US" sz="2600" dirty="0" smtClean="0"/>
          </a:p>
        </p:txBody>
      </p:sp>
    </p:spTree>
  </p:cSld>
  <p:clrMapOvr>
    <a:masterClrMapping/>
  </p:clrMapOvr>
  <p:transition spd="med">
    <p:fade thruBlk="1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Results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400" dirty="0" smtClean="0"/>
              <a:t>Properties of paths built in quickly varying graph is new topic</a:t>
            </a:r>
          </a:p>
          <a:p>
            <a:pPr lvl="1"/>
            <a:r>
              <a:rPr lang="en-US" sz="2600" dirty="0" smtClean="0"/>
              <a:t>Opportunistic forwarding should be aware of social properties</a:t>
            </a:r>
          </a:p>
          <a:p>
            <a:pPr lvl="1"/>
            <a:r>
              <a:rPr lang="en-US" sz="2600" dirty="0" smtClean="0"/>
              <a:t>Compare initial social network vs. opportunistic contacts</a:t>
            </a:r>
          </a:p>
          <a:p>
            <a:pPr lvl="1"/>
            <a:r>
              <a:rPr lang="en-US" sz="2600" dirty="0" smtClean="0"/>
              <a:t>9024 opportunistic contacts made</a:t>
            </a:r>
          </a:p>
          <a:p>
            <a:pPr lvl="1"/>
            <a:endParaRPr lang="en-US" sz="2600" dirty="0" smtClean="0"/>
          </a:p>
        </p:txBody>
      </p:sp>
    </p:spTree>
  </p:cSld>
  <p:clrMapOvr>
    <a:masterClrMapping/>
  </p:clrMapOvr>
  <p:transition spd="med">
    <p:fade thruBlk="1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Results Figure 1</a:t>
            </a:r>
            <a:endParaRPr lang="en-US" dirty="0"/>
          </a:p>
        </p:txBody>
      </p:sp>
      <p:pic>
        <p:nvPicPr>
          <p:cNvPr id="1027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315911" y="808037"/>
            <a:ext cx="8712893" cy="548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 spd="med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Results Table 1</a:t>
            </a:r>
            <a:endParaRPr lang="en-US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306512" y="2255837"/>
            <a:ext cx="7405106" cy="3367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 spd="med"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Results Figure 2</a:t>
            </a:r>
            <a:endParaRPr lang="en-US" dirty="0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849312" y="808037"/>
            <a:ext cx="6934200" cy="65391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 spd="med">
    <p:fade thruBlk="1"/>
  </p:transition>
</p:sld>
</file>

<file path=ppt/theme/theme1.xml><?xml version="1.0" encoding="utf-8"?>
<a:theme xmlns:a="http://schemas.openxmlformats.org/drawingml/2006/main" name="01090301">
  <a:themeElements>
    <a:clrScheme name="01090301 12">
      <a:dk1>
        <a:srgbClr val="777777"/>
      </a:dk1>
      <a:lt1>
        <a:srgbClr val="969696"/>
      </a:lt1>
      <a:dk2>
        <a:srgbClr val="686B5D"/>
      </a:dk2>
      <a:lt2>
        <a:srgbClr val="4E4E44"/>
      </a:lt2>
      <a:accent1>
        <a:srgbClr val="909082"/>
      </a:accent1>
      <a:accent2>
        <a:srgbClr val="809EA8"/>
      </a:accent2>
      <a:accent3>
        <a:srgbClr val="B9BAB6"/>
      </a:accent3>
      <a:accent4>
        <a:srgbClr val="7F7F7F"/>
      </a:accent4>
      <a:accent5>
        <a:srgbClr val="C6C6C1"/>
      </a:accent5>
      <a:accent6>
        <a:srgbClr val="738F98"/>
      </a:accent6>
      <a:hlink>
        <a:srgbClr val="FFCC66"/>
      </a:hlink>
      <a:folHlink>
        <a:srgbClr val="E9DCB9"/>
      </a:folHlink>
    </a:clrScheme>
    <a:fontScheme name="01090301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0109030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01090301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01090301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01090301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01090301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01090301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01090301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01090301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01090301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01090301 10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01090301 11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01090301 12">
        <a:dk1>
          <a:srgbClr val="777777"/>
        </a:dk1>
        <a:lt1>
          <a:srgbClr val="969696"/>
        </a:lt1>
        <a:dk2>
          <a:srgbClr val="686B5D"/>
        </a:dk2>
        <a:lt2>
          <a:srgbClr val="4E4E44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7F7F7F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1001</TotalTime>
  <Words>487</Words>
  <PresentationFormat>Custom</PresentationFormat>
  <Paragraphs>53</Paragraphs>
  <Slides>13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01090301</vt:lpstr>
      <vt:lpstr>Are You Moved by Your Social Network Application?</vt:lpstr>
      <vt:lpstr>Overview</vt:lpstr>
      <vt:lpstr>Introduction</vt:lpstr>
      <vt:lpstr>Introduction</vt:lpstr>
      <vt:lpstr>Related Work</vt:lpstr>
      <vt:lpstr>Results</vt:lpstr>
      <vt:lpstr>Results Figure 1</vt:lpstr>
      <vt:lpstr>Results Table 1</vt:lpstr>
      <vt:lpstr>Results Figure 2</vt:lpstr>
      <vt:lpstr>Results</vt:lpstr>
      <vt:lpstr>Applications and Future Work</vt:lpstr>
      <vt:lpstr>Applications and Future Work</vt:lpstr>
      <vt:lpstr>Applications and Future Work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Scope of Project</dc:title>
  <dc:creator>Greg</dc:creator>
  <cp:lastModifiedBy>Greg</cp:lastModifiedBy>
  <cp:revision>74</cp:revision>
  <dcterms:modified xsi:type="dcterms:W3CDTF">2009-05-18T20:45:47Z</dcterms:modified>
</cp:coreProperties>
</file>